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74" r:id="rId5"/>
    <p:sldId id="275" r:id="rId6"/>
    <p:sldId id="276" r:id="rId7"/>
    <p:sldId id="281" r:id="rId8"/>
    <p:sldId id="286" r:id="rId9"/>
    <p:sldId id="257" r:id="rId10"/>
    <p:sldId id="258" r:id="rId11"/>
    <p:sldId id="259" r:id="rId12"/>
    <p:sldId id="260" r:id="rId13"/>
    <p:sldId id="261" r:id="rId14"/>
    <p:sldId id="264" r:id="rId15"/>
    <p:sldId id="277" r:id="rId16"/>
    <p:sldId id="283" r:id="rId17"/>
    <p:sldId id="284" r:id="rId18"/>
    <p:sldId id="285" r:id="rId19"/>
    <p:sldId id="278" r:id="rId20"/>
    <p:sldId id="280" r:id="rId21"/>
    <p:sldId id="267" r:id="rId2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2B1EC8-FC9B-4ED1-A193-D6108B1BE40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2B1EC8-FC9B-4ED1-A193-D6108B1BE40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26315"/>
            <a:ext cx="9144000" cy="1163223"/>
          </a:xfrm>
        </p:spPr>
        <p:txBody>
          <a:bodyPr anchor="b">
            <a:normAutofit/>
          </a:bodyPr>
          <a:lstStyle>
            <a:lvl1pPr algn="ctr">
              <a:defRPr sz="4800"/>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1289538"/>
            <a:ext cx="9144000" cy="492370"/>
          </a:xfrm>
        </p:spPr>
        <p:txBody>
          <a:bodyPr anchor="ctr" anchorCtr="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7600" y="408675"/>
            <a:ext cx="10516800" cy="5810400"/>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6EF2F5ED-D19D-4097-92A9-D6092B3D6E6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AAEAA2-D029-4D23-B6D5-DE004B8B3ED2}"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462003"/>
            <a:ext cx="10515600" cy="1150161"/>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838200" y="1888001"/>
            <a:ext cx="10515600" cy="3460376"/>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8200" y="1781911"/>
            <a:ext cx="10515600" cy="1678598"/>
          </a:xfrm>
        </p:spPr>
        <p:txBody>
          <a:bodyPr anchor="b"/>
          <a:lstStyle>
            <a:lvl1pPr algn="ctr">
              <a:defRPr sz="6000"/>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2924664" y="3862634"/>
            <a:ext cx="6342673" cy="662474"/>
          </a:xfrm>
          <a:prstGeom prst="roundRect">
            <a:avLst>
              <a:gd name="adj" fmla="val 50000"/>
            </a:avLst>
          </a:prstGeom>
          <a:solidFill>
            <a:schemeClr val="accent1"/>
          </a:solidFill>
        </p:spPr>
        <p:txBody>
          <a:bodyPr anchor="ctr" anchorCtr="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482796"/>
            <a:ext cx="10515600" cy="103738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725284"/>
            <a:ext cx="5065449" cy="3787750"/>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271334" y="1725284"/>
            <a:ext cx="5065449" cy="3787750"/>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980596"/>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491380"/>
            <a:ext cx="5157787" cy="657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263533"/>
            <a:ext cx="5157787" cy="3102097"/>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5" name="Text Placeholder 4"/>
          <p:cNvSpPr>
            <a:spLocks noGrp="1"/>
          </p:cNvSpPr>
          <p:nvPr>
            <p:ph type="body" sz="quarter" idx="3"/>
          </p:nvPr>
        </p:nvSpPr>
        <p:spPr>
          <a:xfrm>
            <a:off x="6172200" y="1491380"/>
            <a:ext cx="5183188" cy="657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263533"/>
            <a:ext cx="5183188" cy="3102097"/>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7" name="Date Placeholder 6"/>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6EADD"/>
        </a:solidFill>
        <a:effectLst/>
      </p:bgPr>
    </p:bg>
    <p:spTree>
      <p:nvGrpSpPr>
        <p:cNvPr id="1" name=""/>
        <p:cNvGrpSpPr/>
        <p:nvPr/>
      </p:nvGrpSpPr>
      <p:grpSpPr>
        <a:xfrm>
          <a:off x="0" y="0"/>
          <a:ext cx="0" cy="0"/>
          <a:chOff x="0" y="0"/>
          <a:chExt cx="0" cy="0"/>
        </a:xfrm>
      </p:grpSpPr>
      <p:sp>
        <p:nvSpPr>
          <p:cNvPr id="13" name="椭圆 12"/>
          <p:cNvSpPr/>
          <p:nvPr/>
        </p:nvSpPr>
        <p:spPr>
          <a:xfrm>
            <a:off x="4432979" y="1044515"/>
            <a:ext cx="4240750" cy="4242623"/>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p>
        </p:txBody>
      </p:sp>
      <p:sp>
        <p:nvSpPr>
          <p:cNvPr id="14" name="椭圆 13"/>
          <p:cNvSpPr/>
          <p:nvPr/>
        </p:nvSpPr>
        <p:spPr>
          <a:xfrm>
            <a:off x="4240048" y="1104455"/>
            <a:ext cx="4152713" cy="41508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hangingPunct="1">
              <a:spcBef>
                <a:spcPts val="0"/>
              </a:spcBef>
              <a:spcAft>
                <a:spcPts val="0"/>
              </a:spcAft>
              <a:defRPr/>
            </a:pPr>
            <a:endParaRPr lang="zh-CN" altLang="en-US" sz="4400">
              <a:latin typeface="Broadway BT" panose="04040905080B02020502" pitchFamily="82" charset="0"/>
              <a:ea typeface="汉仪丫丫体简" panose="02010604000101010101" pitchFamily="2" charset="-122"/>
              <a:cs typeface="Verdana" panose="020B0604030504040204" pitchFamily="34" charset="0"/>
            </a:endParaRPr>
          </a:p>
        </p:txBody>
      </p:sp>
      <p:sp>
        <p:nvSpPr>
          <p:cNvPr id="15" name="椭圆 14"/>
          <p:cNvSpPr/>
          <p:nvPr/>
        </p:nvSpPr>
        <p:spPr>
          <a:xfrm>
            <a:off x="10177847" y="2320111"/>
            <a:ext cx="597526" cy="5975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p>
        </p:txBody>
      </p:sp>
      <p:sp>
        <p:nvSpPr>
          <p:cNvPr id="16" name="椭圆 15"/>
          <p:cNvSpPr/>
          <p:nvPr/>
        </p:nvSpPr>
        <p:spPr>
          <a:xfrm>
            <a:off x="8535118" y="1449110"/>
            <a:ext cx="273476" cy="2734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40000" lnSpcReduction="20000"/>
          </a:bodyPr>
          <a:lstStyle/>
          <a:p>
            <a:pPr algn="ctr" eaLnBrk="1" hangingPunct="1">
              <a:spcBef>
                <a:spcPts val="0"/>
              </a:spcBef>
              <a:spcAft>
                <a:spcPts val="0"/>
              </a:spcAft>
              <a:defRPr/>
            </a:pPr>
            <a:endParaRPr lang="zh-CN" altLang="en-US"/>
          </a:p>
        </p:txBody>
      </p:sp>
      <p:sp>
        <p:nvSpPr>
          <p:cNvPr id="17" name="椭圆 16"/>
          <p:cNvSpPr/>
          <p:nvPr/>
        </p:nvSpPr>
        <p:spPr>
          <a:xfrm>
            <a:off x="3245419" y="4740186"/>
            <a:ext cx="597527" cy="5975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p>
        </p:txBody>
      </p:sp>
      <p:sp>
        <p:nvSpPr>
          <p:cNvPr id="18" name="椭圆 17"/>
          <p:cNvSpPr/>
          <p:nvPr/>
        </p:nvSpPr>
        <p:spPr>
          <a:xfrm>
            <a:off x="5356429" y="5538136"/>
            <a:ext cx="275348" cy="2753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40000" lnSpcReduction="20000"/>
          </a:bodyPr>
          <a:lstStyle/>
          <a:p>
            <a:pPr algn="ctr" eaLnBrk="1" hangingPunct="1">
              <a:spcBef>
                <a:spcPts val="0"/>
              </a:spcBef>
              <a:spcAft>
                <a:spcPts val="0"/>
              </a:spcAft>
              <a:defRPr/>
            </a:pPr>
            <a:endParaRPr lang="zh-CN" altLang="en-US"/>
          </a:p>
        </p:txBody>
      </p:sp>
      <p:sp>
        <p:nvSpPr>
          <p:cNvPr id="2" name="Title 1"/>
          <p:cNvSpPr>
            <a:spLocks noGrp="1"/>
          </p:cNvSpPr>
          <p:nvPr>
            <p:ph type="title" hasCustomPrompt="1"/>
          </p:nvPr>
        </p:nvSpPr>
        <p:spPr>
          <a:xfrm>
            <a:off x="4240048" y="1134099"/>
            <a:ext cx="4152713" cy="4121196"/>
          </a:xfrm>
        </p:spPr>
        <p:txBody>
          <a:bodyPr>
            <a:normAutofit/>
          </a:bodyPr>
          <a:lstStyle>
            <a:lvl1pPr algn="ctr">
              <a:defRPr sz="88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6EADD"/>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rgbClr val="F6E9D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64502" y="531342"/>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087131" y="531343"/>
            <a:ext cx="6172200" cy="540385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4502" y="2131542"/>
            <a:ext cx="3932237"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96472396-D038-42D1-B183-3069D622221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1F8D983-97C2-4624-98F9-F9D6AE8A9B7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2.xml"/><Relationship Id="rId12" Type="http://schemas.openxmlformats.org/officeDocument/2006/relationships/tags" Target="../tags/tag1.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825625"/>
            <a:ext cx="10515600" cy="3557258"/>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96472396-D038-42D1-B183-3069D622221F}"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800">
                <a:solidFill>
                  <a:schemeClr val="tx1">
                    <a:tint val="75000"/>
                  </a:schemeClr>
                </a:solidFill>
              </a:defRPr>
            </a:lvl1pPr>
          </a:lstStyle>
          <a:p>
            <a:fld id="{C1F8D983-97C2-4624-98F9-F9D6AE8A9B7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b="1" kern="1200">
          <a:solidFill>
            <a:schemeClr val="accent3">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Clr>
          <a:srgbClr val="963B22"/>
        </a:buClr>
        <a:buFont typeface="Arial" panose="020B0604020202020204" pitchFamily="34" charset="0"/>
        <a:buChar char="•"/>
        <a:defRPr sz="2400" kern="1200">
          <a:solidFill>
            <a:schemeClr val="accent2"/>
          </a:solidFill>
          <a:latin typeface="+mn-lt"/>
          <a:ea typeface="+mn-ea"/>
          <a:cs typeface="+mn-cs"/>
        </a:defRPr>
      </a:lvl1pPr>
      <a:lvl2pPr marL="800100" indent="-342900" algn="l" defTabSz="914400" rtl="0" eaLnBrk="1" latinLnBrk="0" hangingPunct="1">
        <a:lnSpc>
          <a:spcPct val="90000"/>
        </a:lnSpc>
        <a:spcBef>
          <a:spcPts val="500"/>
        </a:spcBef>
        <a:buClr>
          <a:srgbClr val="963B22"/>
        </a:buClr>
        <a:buFont typeface="Arial" panose="020B0604020202020204" pitchFamily="34" charset="0"/>
        <a:buChar char="•"/>
        <a:defRPr sz="2000" kern="1200">
          <a:solidFill>
            <a:schemeClr val="accent2"/>
          </a:solidFill>
          <a:latin typeface="+mn-lt"/>
          <a:ea typeface="+mn-ea"/>
          <a:cs typeface="+mn-cs"/>
        </a:defRPr>
      </a:lvl2pPr>
      <a:lvl3pPr marL="1257300" indent="-342900" algn="l" defTabSz="914400" rtl="0" eaLnBrk="1" latinLnBrk="0" hangingPunct="1">
        <a:lnSpc>
          <a:spcPct val="90000"/>
        </a:lnSpc>
        <a:spcBef>
          <a:spcPts val="500"/>
        </a:spcBef>
        <a:buClr>
          <a:srgbClr val="963B22"/>
        </a:buClr>
        <a:buFont typeface="Arial" panose="020B0604020202020204" pitchFamily="34" charset="0"/>
        <a:buChar char="•"/>
        <a:defRPr sz="1800" kern="1200">
          <a:solidFill>
            <a:schemeClr val="accent2"/>
          </a:solidFill>
          <a:latin typeface="+mn-lt"/>
          <a:ea typeface="+mn-ea"/>
          <a:cs typeface="+mn-cs"/>
        </a:defRPr>
      </a:lvl3pPr>
      <a:lvl4pPr marL="1657350" indent="-285750" algn="l" defTabSz="914400" rtl="0" eaLnBrk="1" latinLnBrk="0" hangingPunct="1">
        <a:lnSpc>
          <a:spcPct val="90000"/>
        </a:lnSpc>
        <a:spcBef>
          <a:spcPts val="500"/>
        </a:spcBef>
        <a:buClr>
          <a:srgbClr val="963B22"/>
        </a:buClr>
        <a:buFont typeface="Arial" panose="020B0604020202020204" pitchFamily="34" charset="0"/>
        <a:buChar char="•"/>
        <a:defRPr sz="1800" kern="1200">
          <a:solidFill>
            <a:schemeClr val="accent2"/>
          </a:solidFill>
          <a:latin typeface="+mn-lt"/>
          <a:ea typeface="+mn-ea"/>
          <a:cs typeface="+mn-cs"/>
        </a:defRPr>
      </a:lvl4pPr>
      <a:lvl5pPr marL="2114550" indent="-285750" algn="l" defTabSz="914400" rtl="0" eaLnBrk="1" latinLnBrk="0" hangingPunct="1">
        <a:lnSpc>
          <a:spcPct val="90000"/>
        </a:lnSpc>
        <a:spcBef>
          <a:spcPts val="500"/>
        </a:spcBef>
        <a:buClr>
          <a:srgbClr val="963B22"/>
        </a:buClr>
        <a:buFont typeface="Arial" panose="020B0604020202020204" pitchFamily="34" charset="0"/>
        <a:buChar char="•"/>
        <a:defRPr sz="18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xml"/><Relationship Id="rId2" Type="http://schemas.openxmlformats.org/officeDocument/2006/relationships/image" Target="../media/image12.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xml"/><Relationship Id="rId2" Type="http://schemas.openxmlformats.org/officeDocument/2006/relationships/image" Target="../media/image15.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xml"/><Relationship Id="rId2" Type="http://schemas.openxmlformats.org/officeDocument/2006/relationships/image" Target="../media/image16.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6.xml"/><Relationship Id="rId2" Type="http://schemas.openxmlformats.org/officeDocument/2006/relationships/tags" Target="../tags/tag22.xml"/><Relationship Id="rId1" Type="http://schemas.openxmlformats.org/officeDocument/2006/relationships/tags" Target="../tags/tag2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xml"/><Relationship Id="rId2" Type="http://schemas.openxmlformats.org/officeDocument/2006/relationships/image" Target="../media/image8.GIF"/><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xml"/><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1.xml"/><Relationship Id="rId2" Type="http://schemas.openxmlformats.org/officeDocument/2006/relationships/image" Target="../media/image11.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000" b="-1000"/>
          </a:stretch>
        </a:blipFill>
        <a:effectLst/>
      </p:bgPr>
    </p:bg>
    <p:spTree>
      <p:nvGrpSpPr>
        <p:cNvPr id="1" name=""/>
        <p:cNvGrpSpPr/>
        <p:nvPr/>
      </p:nvGrpSpPr>
      <p:grpSpPr>
        <a:xfrm>
          <a:off x="0" y="0"/>
          <a:ext cx="0" cy="0"/>
          <a:chOff x="0" y="0"/>
          <a:chExt cx="0" cy="0"/>
        </a:xfrm>
      </p:grpSpPr>
      <p:sp>
        <p:nvSpPr>
          <p:cNvPr id="14338" name="Rectangle 8"/>
          <p:cNvSpPr/>
          <p:nvPr/>
        </p:nvSpPr>
        <p:spPr>
          <a:xfrm>
            <a:off x="2237740" y="1293495"/>
            <a:ext cx="7337425" cy="1397635"/>
          </a:xfrm>
          <a:prstGeom prst="rect">
            <a:avLst/>
          </a:prstGeom>
          <a:noFill/>
          <a:ln w="9525">
            <a:noFill/>
          </a:ln>
        </p:spPr>
        <p:txBody>
          <a:bodyPr lIns="92075" tIns="46038" rIns="92075" bIns="46038" anchor="b"/>
          <a:p>
            <a:pPr lvl="0" algn="ctr" eaLnBrk="1" hangingPunct="1"/>
            <a:r>
              <a:rPr lang="zh-CN" altLang="en-US" sz="2800" b="1" dirty="0">
                <a:solidFill>
                  <a:srgbClr val="0070C0"/>
                </a:solidFill>
                <a:latin typeface="黑体" panose="02010609060101010101" charset="-122"/>
                <a:ea typeface="黑体" panose="02010609060101010101" charset="-122"/>
              </a:rPr>
              <a:t>课题名称：基于有限元ANSYS的金属软管的非          </a:t>
            </a:r>
            <a:r>
              <a:rPr lang="zh-CN" altLang="en-US" sz="2800" b="1" dirty="0">
                <a:solidFill>
                  <a:srgbClr val="0070C0"/>
                </a:solidFill>
                <a:latin typeface="黑体" panose="02010609060101010101" charset="-122"/>
                <a:ea typeface="黑体" panose="02010609060101010101" charset="-122"/>
                <a:sym typeface="+mn-ea"/>
              </a:rPr>
              <a:t>线性应力分析</a:t>
            </a:r>
            <a:endParaRPr lang="zh-CN" altLang="en-US" sz="2800" b="1" dirty="0">
              <a:solidFill>
                <a:srgbClr val="0070C0"/>
              </a:solidFill>
              <a:latin typeface="黑体" panose="02010609060101010101" charset="-122"/>
              <a:ea typeface="黑体" panose="02010609060101010101" charset="-122"/>
              <a:sym typeface="+mn-ea"/>
            </a:endParaRPr>
          </a:p>
        </p:txBody>
      </p:sp>
      <p:sp>
        <p:nvSpPr>
          <p:cNvPr id="4" name="Text Box 3"/>
          <p:cNvSpPr txBox="1">
            <a:spLocks noChangeArrowheads="1"/>
          </p:cNvSpPr>
          <p:nvPr/>
        </p:nvSpPr>
        <p:spPr bwMode="auto">
          <a:xfrm>
            <a:off x="3613785" y="3388360"/>
            <a:ext cx="6592570" cy="2651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p>
            <a:pPr marL="0" marR="0" lvl="0" indent="0" algn="l" defTabSz="914400" rtl="0" eaLnBrk="1" fontAlgn="base" latinLnBrk="0" hangingPunct="1">
              <a:lnSpc>
                <a:spcPct val="100000"/>
              </a:lnSpc>
              <a:spcBef>
                <a:spcPct val="50000"/>
              </a:spcBef>
              <a:spcAft>
                <a:spcPct val="0"/>
              </a:spcAft>
              <a:buClrTx/>
              <a:buSzTx/>
              <a:buFontTx/>
              <a:buNone/>
              <a:defRPr/>
            </a:pP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姓    名：郝泉宇</a:t>
            </a:r>
            <a:endParaRPr kumimoji="0" lang="zh-CN" altLang="en-US" sz="2400" b="1" i="0" u="none" strike="noStrike" kern="1200" cap="none" spc="0" normalizeH="0" baseline="0" noProof="0" dirty="0">
              <a:ln>
                <a:noFill/>
              </a:ln>
              <a:solidFill>
                <a:srgbClr val="0070C0"/>
              </a:solidFill>
              <a:effectLst/>
              <a:uLnTx/>
              <a:uFillTx/>
              <a:latin typeface="+mn-ea"/>
              <a:ea typeface="+mn-ea"/>
              <a:cs typeface="+mn-cs"/>
            </a:endParaRPr>
          </a:p>
          <a:p>
            <a:pPr marL="0" marR="0" lvl="0" indent="0" algn="l" defTabSz="914400" rtl="0" eaLnBrk="1" fontAlgn="base" latinLnBrk="0" hangingPunct="1">
              <a:lnSpc>
                <a:spcPct val="100000"/>
              </a:lnSpc>
              <a:spcBef>
                <a:spcPct val="50000"/>
              </a:spcBef>
              <a:spcAft>
                <a:spcPct val="0"/>
              </a:spcAft>
              <a:buClrTx/>
              <a:buSzTx/>
              <a:buFontTx/>
              <a:buNone/>
              <a:defRPr/>
            </a:pP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学    号：</a:t>
            </a:r>
            <a:r>
              <a:rPr kumimoji="0" lang="en-US" altLang="zh-CN" sz="2400" b="1" i="0" u="none" strike="noStrike" kern="1200" cap="none" spc="0" normalizeH="0" baseline="0" noProof="0" dirty="0">
                <a:ln>
                  <a:noFill/>
                </a:ln>
                <a:solidFill>
                  <a:srgbClr val="0070C0"/>
                </a:solidFill>
                <a:effectLst/>
                <a:uLnTx/>
                <a:uFillTx/>
                <a:latin typeface="+mn-ea"/>
                <a:ea typeface="+mn-ea"/>
                <a:cs typeface="+mn-cs"/>
              </a:rPr>
              <a:t>20130707106</a:t>
            </a:r>
            <a:endParaRPr kumimoji="0" lang="en-US" altLang="zh-CN" sz="2400" b="1" i="0" u="none" strike="noStrike" kern="1200" cap="none" spc="0" normalizeH="0" baseline="0" noProof="0" dirty="0">
              <a:ln>
                <a:noFill/>
              </a:ln>
              <a:solidFill>
                <a:srgbClr val="0070C0"/>
              </a:solidFill>
              <a:effectLst/>
              <a:uLnTx/>
              <a:uFillTx/>
              <a:latin typeface="+mn-ea"/>
              <a:ea typeface="+mn-ea"/>
              <a:cs typeface="+mn-cs"/>
            </a:endParaRPr>
          </a:p>
          <a:p>
            <a:pPr marL="0" marR="0" lvl="0" indent="0" algn="l" defTabSz="914400" rtl="0" eaLnBrk="1" fontAlgn="base" latinLnBrk="0" hangingPunct="1">
              <a:lnSpc>
                <a:spcPct val="100000"/>
              </a:lnSpc>
              <a:spcBef>
                <a:spcPct val="50000"/>
              </a:spcBef>
              <a:spcAft>
                <a:spcPct val="0"/>
              </a:spcAft>
              <a:buClrTx/>
              <a:buSzTx/>
              <a:buFont typeface="Arial" panose="020B0604020202020204" pitchFamily="34" charset="0"/>
              <a:buNone/>
              <a:defRPr/>
            </a:pP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专业班级：化学工程与工艺（对口）</a:t>
            </a:r>
            <a:r>
              <a:rPr kumimoji="0" lang="en-US" altLang="zh-CN" sz="2400" b="1" i="0" u="none" strike="noStrike" kern="1200" cap="none" spc="0" normalizeH="0" baseline="0" noProof="0" dirty="0">
                <a:ln>
                  <a:noFill/>
                </a:ln>
                <a:solidFill>
                  <a:srgbClr val="0070C0"/>
                </a:solidFill>
                <a:effectLst/>
                <a:uLnTx/>
                <a:uFillTx/>
                <a:latin typeface="+mn-ea"/>
                <a:ea typeface="+mn-ea"/>
                <a:cs typeface="+mn-cs"/>
              </a:rPr>
              <a:t>1301</a:t>
            </a: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班</a:t>
            </a:r>
            <a:endParaRPr kumimoji="0" lang="zh-CN" altLang="en-US" sz="2400" b="1" i="0" u="none" strike="noStrike" kern="1200" cap="none" spc="0" normalizeH="0" baseline="0" noProof="0" dirty="0">
              <a:ln>
                <a:noFill/>
              </a:ln>
              <a:solidFill>
                <a:srgbClr val="0070C0"/>
              </a:solidFill>
              <a:effectLst/>
              <a:uLnTx/>
              <a:uFillTx/>
              <a:latin typeface="+mn-ea"/>
              <a:ea typeface="+mn-ea"/>
              <a:cs typeface="+mn-cs"/>
            </a:endParaRPr>
          </a:p>
          <a:p>
            <a:pPr marL="0" marR="0" lvl="0" indent="0" algn="l" defTabSz="914400" rtl="0" eaLnBrk="1" fontAlgn="base" latinLnBrk="0" hangingPunct="1">
              <a:lnSpc>
                <a:spcPct val="100000"/>
              </a:lnSpc>
              <a:spcBef>
                <a:spcPct val="50000"/>
              </a:spcBef>
              <a:spcAft>
                <a:spcPct val="0"/>
              </a:spcAft>
              <a:buClrTx/>
              <a:buSzTx/>
              <a:buFont typeface="Arial" panose="020B0604020202020204" pitchFamily="34" charset="0"/>
              <a:buNone/>
              <a:defRPr/>
            </a:pP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指导教师：王娟娟</a:t>
            </a:r>
            <a:endParaRPr kumimoji="0" lang="zh-CN" altLang="en-US" sz="2400" b="1" i="0" u="none" strike="noStrike" kern="1200" cap="none" spc="0" normalizeH="0" baseline="0" noProof="0" dirty="0">
              <a:ln>
                <a:noFill/>
              </a:ln>
              <a:solidFill>
                <a:srgbClr val="0070C0"/>
              </a:solidFill>
              <a:effectLst/>
              <a:uLnTx/>
              <a:uFillTx/>
              <a:latin typeface="+mn-ea"/>
              <a:ea typeface="+mn-ea"/>
              <a:cs typeface="+mn-cs"/>
            </a:endParaRPr>
          </a:p>
          <a:p>
            <a:pPr marL="0" marR="0" lvl="0" indent="0" algn="l" defTabSz="914400" rtl="0" eaLnBrk="1" fontAlgn="base" latinLnBrk="0" hangingPunct="1">
              <a:lnSpc>
                <a:spcPct val="100000"/>
              </a:lnSpc>
              <a:spcBef>
                <a:spcPct val="50000"/>
              </a:spcBef>
              <a:spcAft>
                <a:spcPct val="0"/>
              </a:spcAft>
              <a:buClrTx/>
              <a:buSzTx/>
              <a:buFontTx/>
              <a:buNone/>
              <a:defRPr/>
            </a:pP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                 答辩时间：</a:t>
            </a:r>
            <a:r>
              <a:rPr kumimoji="0" lang="en-US" altLang="zh-CN" sz="2400" b="1" i="0" u="none" strike="noStrike" kern="1200" cap="none" spc="0" normalizeH="0" baseline="0" noProof="0" dirty="0">
                <a:ln>
                  <a:noFill/>
                </a:ln>
                <a:solidFill>
                  <a:srgbClr val="0070C0"/>
                </a:solidFill>
                <a:effectLst/>
                <a:uLnTx/>
                <a:uFillTx/>
                <a:latin typeface="+mn-ea"/>
                <a:ea typeface="+mn-ea"/>
                <a:cs typeface="+mn-cs"/>
              </a:rPr>
              <a:t>2017</a:t>
            </a: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年</a:t>
            </a:r>
            <a:r>
              <a:rPr kumimoji="0" lang="en-US" altLang="zh-CN" sz="2400" b="1" i="0" u="none" strike="noStrike" kern="1200" cap="none" spc="0" normalizeH="0" baseline="0" noProof="0" dirty="0">
                <a:ln>
                  <a:noFill/>
                </a:ln>
                <a:solidFill>
                  <a:srgbClr val="0070C0"/>
                </a:solidFill>
                <a:effectLst/>
                <a:uLnTx/>
                <a:uFillTx/>
                <a:latin typeface="+mn-ea"/>
                <a:ea typeface="+mn-ea"/>
                <a:cs typeface="+mn-cs"/>
              </a:rPr>
              <a:t>5</a:t>
            </a: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月</a:t>
            </a:r>
            <a:r>
              <a:rPr kumimoji="0" lang="en-US" altLang="zh-CN" sz="2400" b="1" i="0" u="none" strike="noStrike" kern="1200" cap="none" spc="0" normalizeH="0" baseline="0" noProof="0" dirty="0">
                <a:ln>
                  <a:noFill/>
                </a:ln>
                <a:solidFill>
                  <a:srgbClr val="0070C0"/>
                </a:solidFill>
                <a:effectLst/>
                <a:uLnTx/>
                <a:uFillTx/>
                <a:latin typeface="+mn-ea"/>
                <a:ea typeface="+mn-ea"/>
                <a:cs typeface="+mn-cs"/>
              </a:rPr>
              <a:t>27</a:t>
            </a:r>
            <a:r>
              <a:rPr kumimoji="0" lang="zh-CN" altLang="en-US" sz="2400" b="1" i="0" u="none" strike="noStrike" kern="1200" cap="none" spc="0" normalizeH="0" baseline="0" noProof="0" dirty="0">
                <a:ln>
                  <a:noFill/>
                </a:ln>
                <a:solidFill>
                  <a:srgbClr val="0070C0"/>
                </a:solidFill>
                <a:effectLst/>
                <a:uLnTx/>
                <a:uFillTx/>
                <a:latin typeface="+mn-ea"/>
                <a:ea typeface="+mn-ea"/>
                <a:cs typeface="+mn-cs"/>
              </a:rPr>
              <a:t>日</a:t>
            </a:r>
            <a:endParaRPr kumimoji="0" lang="zh-CN" altLang="en-US" sz="2400" b="1" i="0" u="none" strike="noStrike" kern="1200" cap="none" spc="0" normalizeH="0" baseline="0" noProof="0" dirty="0">
              <a:ln>
                <a:noFill/>
              </a:ln>
              <a:solidFill>
                <a:srgbClr val="0070C0"/>
              </a:solidFill>
              <a:effectLst/>
              <a:uLnTx/>
              <a:uFillTx/>
              <a:latin typeface="+mn-ea"/>
              <a:ea typeface="+mn-ea"/>
              <a:cs typeface="+mn-cs"/>
            </a:endParaRPr>
          </a:p>
        </p:txBody>
      </p:sp>
      <p:pic>
        <p:nvPicPr>
          <p:cNvPr id="5" name="图片 4"/>
          <p:cNvPicPr>
            <a:picLocks noChangeAspect="1"/>
          </p:cNvPicPr>
          <p:nvPr/>
        </p:nvPicPr>
        <p:blipFill>
          <a:blip r:embed="rId2"/>
          <a:stretch>
            <a:fillRect/>
          </a:stretch>
        </p:blipFill>
        <p:spPr>
          <a:xfrm>
            <a:off x="8159750" y="654050"/>
            <a:ext cx="3124200" cy="220980"/>
          </a:xfrm>
          <a:prstGeom prst="rect">
            <a:avLst/>
          </a:prstGeom>
        </p:spPr>
      </p:pic>
      <p:pic>
        <p:nvPicPr>
          <p:cNvPr id="10" name="图片 9"/>
          <p:cNvPicPr>
            <a:picLocks noChangeAspect="1"/>
          </p:cNvPicPr>
          <p:nvPr/>
        </p:nvPicPr>
        <p:blipFill>
          <a:blip r:embed="rId3"/>
          <a:stretch>
            <a:fillRect/>
          </a:stretch>
        </p:blipFill>
        <p:spPr>
          <a:xfrm>
            <a:off x="442595" y="263525"/>
            <a:ext cx="830580" cy="845820"/>
          </a:xfrm>
          <a:prstGeom prst="rect">
            <a:avLst/>
          </a:prstGeom>
        </p:spPr>
      </p:pic>
    </p:spTree>
    <p:custDataLst>
      <p:tags r:id="rId4"/>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en-US" altLang="zh-CN"/>
              <a:t>7</a:t>
            </a:r>
            <a:r>
              <a:rPr lang="zh-CN" altLang="en-US"/>
              <a:t>模型施加约束</a:t>
            </a:r>
            <a:endParaRPr lang="zh-CN" altLang="en-US"/>
          </a:p>
          <a:p>
            <a:r>
              <a:rPr lang="en-US" altLang="zh-CN">
                <a:sym typeface="+mn-ea"/>
              </a:rPr>
              <a:t>ANSYS</a:t>
            </a:r>
            <a:r>
              <a:rPr lang="zh-CN" altLang="en-US">
                <a:sym typeface="+mn-ea"/>
              </a:rPr>
              <a:t>主菜单</a:t>
            </a:r>
            <a:r>
              <a:rPr lang="en-US" altLang="zh-CN">
                <a:sym typeface="+mn-ea"/>
              </a:rPr>
              <a:t>&gt;Solution&gt;Define Loads&gt;Apply&gt;Structural&gt;Displacement&gt;On Areas&gt;</a:t>
            </a:r>
            <a:r>
              <a:rPr lang="zh-CN" altLang="en-US">
                <a:sym typeface="+mn-ea"/>
              </a:rPr>
              <a:t>转动实体拾取</a:t>
            </a:r>
            <a:r>
              <a:rPr lang="en-US" altLang="zh-CN">
                <a:sym typeface="+mn-ea"/>
              </a:rPr>
              <a:t>X</a:t>
            </a:r>
            <a:r>
              <a:rPr lang="zh-CN" altLang="en-US">
                <a:sym typeface="+mn-ea"/>
              </a:rPr>
              <a:t>坐标为</a:t>
            </a:r>
            <a:r>
              <a:rPr lang="en-US" altLang="zh-CN">
                <a:sym typeface="+mn-ea"/>
              </a:rPr>
              <a:t>0</a:t>
            </a:r>
            <a:r>
              <a:rPr lang="zh-CN" altLang="en-US">
                <a:sym typeface="+mn-ea"/>
              </a:rPr>
              <a:t>的波纹管左端面</a:t>
            </a:r>
            <a:r>
              <a:rPr lang="en-US" altLang="zh-CN">
                <a:sym typeface="+mn-ea"/>
              </a:rPr>
              <a:t>;Lab2:ALL DOF&gt;ok</a:t>
            </a:r>
            <a:r>
              <a:rPr lang="zh-CN" altLang="en-US">
                <a:sym typeface="+mn-ea"/>
              </a:rPr>
              <a:t>在波纹管左端面施加全约束。</a:t>
            </a:r>
            <a:endParaRPr lang="zh-CN" altLang="en-US">
              <a:sym typeface="+mn-ea"/>
            </a:endParaRPr>
          </a:p>
          <a:p>
            <a:r>
              <a:rPr lang="en-US" altLang="zh-CN">
                <a:sym typeface="+mn-ea"/>
              </a:rPr>
              <a:t>8</a:t>
            </a:r>
            <a:r>
              <a:rPr lang="zh-CN" altLang="en-US">
                <a:sym typeface="+mn-ea"/>
              </a:rPr>
              <a:t>模型施加载荷</a:t>
            </a:r>
            <a:endParaRPr lang="zh-CN" altLang="en-US">
              <a:sym typeface="+mn-ea"/>
            </a:endParaRPr>
          </a:p>
          <a:p>
            <a:r>
              <a:rPr lang="zh-CN" altLang="en-US">
                <a:sym typeface="+mn-ea"/>
              </a:rPr>
              <a:t>施加内压载荷</a:t>
            </a:r>
            <a:endParaRPr lang="zh-CN" altLang="en-US">
              <a:sym typeface="+mn-ea"/>
            </a:endParaRPr>
          </a:p>
          <a:p>
            <a:r>
              <a:rPr lang="en-US" altLang="zh-CN">
                <a:sym typeface="+mn-ea"/>
              </a:rPr>
              <a:t>ANSYS</a:t>
            </a:r>
            <a:r>
              <a:rPr lang="zh-CN" altLang="en-US">
                <a:sym typeface="+mn-ea"/>
              </a:rPr>
              <a:t>主菜单</a:t>
            </a:r>
            <a:r>
              <a:rPr lang="en-US" altLang="zh-CN">
                <a:sym typeface="+mn-ea"/>
              </a:rPr>
              <a:t>&gt; Preprocessor &gt; Loads &gt; Define Loads &gt; Apply &gt; Structure &gt; Pressure &gt; On Elements在VALUE值里面输入内压</a:t>
            </a:r>
            <a:endParaRPr lang="en-US" altLang="zh-CN">
              <a:sym typeface="+mn-ea"/>
            </a:endParaRPr>
          </a:p>
        </p:txBody>
      </p:sp>
      <p:pic>
        <p:nvPicPr>
          <p:cNvPr id="4" name="图片 3"/>
          <p:cNvPicPr>
            <a:picLocks noChangeAspect="1"/>
          </p:cNvPicPr>
          <p:nvPr/>
        </p:nvPicPr>
        <p:blipFill>
          <a:blip r:embed="rId1"/>
          <a:stretch>
            <a:fillRect/>
          </a:stretch>
        </p:blipFill>
        <p:spPr>
          <a:xfrm>
            <a:off x="8065770" y="709930"/>
            <a:ext cx="3147060" cy="31242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zh-CN" altLang="en-US"/>
              <a:t>施加弯曲载荷</a:t>
            </a:r>
            <a:endParaRPr lang="zh-CN" altLang="en-US"/>
          </a:p>
          <a:p>
            <a:r>
              <a:rPr lang="en-US" altLang="zh-CN">
                <a:sym typeface="+mn-ea"/>
              </a:rPr>
              <a:t>ANSYS</a:t>
            </a:r>
            <a:r>
              <a:rPr lang="zh-CN" altLang="en-US">
                <a:sym typeface="+mn-ea"/>
              </a:rPr>
              <a:t>主菜单</a:t>
            </a:r>
            <a:r>
              <a:rPr lang="en-US" altLang="zh-CN">
                <a:sym typeface="+mn-ea"/>
              </a:rPr>
              <a:t>&gt; Solution &gt; Apply&gt; Displacement &gt; On  Areas&gt;</a:t>
            </a:r>
            <a:r>
              <a:rPr lang="zh-CN" altLang="en-US">
                <a:sym typeface="+mn-ea"/>
              </a:rPr>
              <a:t>在波纹管右端施加位移</a:t>
            </a:r>
            <a:r>
              <a:rPr lang="en-US" altLang="zh-CN">
                <a:sym typeface="+mn-ea"/>
              </a:rPr>
              <a:t>UY</a:t>
            </a:r>
            <a:endParaRPr lang="en-US" altLang="zh-CN">
              <a:sym typeface="+mn-ea"/>
            </a:endParaRPr>
          </a:p>
          <a:p>
            <a:r>
              <a:rPr lang="zh-CN" altLang="en-US">
                <a:sym typeface="+mn-ea"/>
              </a:rPr>
              <a:t>施加拉伸载荷</a:t>
            </a:r>
            <a:endParaRPr lang="en-US" altLang="zh-CN">
              <a:sym typeface="+mn-ea"/>
            </a:endParaRPr>
          </a:p>
          <a:p>
            <a:r>
              <a:rPr lang="en-US" altLang="zh-CN">
                <a:sym typeface="+mn-ea"/>
              </a:rPr>
              <a:t>ANSYS</a:t>
            </a:r>
            <a:r>
              <a:rPr lang="zh-CN" altLang="en-US">
                <a:sym typeface="+mn-ea"/>
              </a:rPr>
              <a:t>主菜单</a:t>
            </a:r>
            <a:r>
              <a:rPr lang="en-US" altLang="zh-CN">
                <a:sym typeface="+mn-ea"/>
              </a:rPr>
              <a:t>&gt; Solution &gt; Apply&gt; Displacement &gt; On  Areas&gt;</a:t>
            </a:r>
            <a:r>
              <a:rPr lang="zh-CN" altLang="en-US">
                <a:sym typeface="+mn-ea"/>
              </a:rPr>
              <a:t>在波纹管右端施加位移</a:t>
            </a:r>
            <a:r>
              <a:rPr lang="en-US" altLang="zh-CN">
                <a:sym typeface="+mn-ea"/>
              </a:rPr>
              <a:t>UX</a:t>
            </a:r>
            <a:endParaRPr lang="en-US" altLang="zh-CN">
              <a:sym typeface="+mn-ea"/>
            </a:endParaRPr>
          </a:p>
          <a:p>
            <a:endParaRPr lang="zh-CN" altLang="en-US"/>
          </a:p>
        </p:txBody>
      </p:sp>
      <p:pic>
        <p:nvPicPr>
          <p:cNvPr id="4" name="图片 3"/>
          <p:cNvPicPr>
            <a:picLocks noChangeAspect="1"/>
          </p:cNvPicPr>
          <p:nvPr/>
        </p:nvPicPr>
        <p:blipFill>
          <a:blip r:embed="rId1"/>
          <a:stretch>
            <a:fillRect/>
          </a:stretch>
        </p:blipFill>
        <p:spPr>
          <a:xfrm>
            <a:off x="8065770" y="709930"/>
            <a:ext cx="3147060" cy="312420"/>
          </a:xfrm>
          <a:prstGeom prst="rect">
            <a:avLst/>
          </a:prstGeom>
        </p:spPr>
      </p:pic>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en-US" altLang="zh-CN"/>
              <a:t>9</a:t>
            </a:r>
            <a:r>
              <a:rPr lang="zh-CN" altLang="en-US"/>
              <a:t>分析计算</a:t>
            </a:r>
            <a:endParaRPr lang="zh-CN" altLang="en-US"/>
          </a:p>
          <a:p>
            <a:r>
              <a:rPr lang="en-US" altLang="zh-CN"/>
              <a:t>ANSYS</a:t>
            </a:r>
            <a:r>
              <a:rPr lang="zh-CN" altLang="en-US"/>
              <a:t>主菜单</a:t>
            </a:r>
            <a:r>
              <a:rPr lang="en-US" altLang="zh-CN"/>
              <a:t>&gt;Solution&gt;Solve&gt;Current LS&gt;OK</a:t>
            </a:r>
            <a:endParaRPr lang="en-US" altLang="zh-CN"/>
          </a:p>
          <a:p>
            <a:r>
              <a:rPr lang="en-US" altLang="zh-CN"/>
              <a:t>10</a:t>
            </a:r>
            <a:r>
              <a:rPr lang="zh-CN" altLang="en-US"/>
              <a:t>结果显示</a:t>
            </a:r>
            <a:endParaRPr lang="zh-CN" altLang="en-US"/>
          </a:p>
          <a:p>
            <a:r>
              <a:rPr lang="en-US" altLang="zh-CN">
                <a:sym typeface="+mn-ea"/>
              </a:rPr>
              <a:t>ANSYS</a:t>
            </a:r>
            <a:r>
              <a:rPr lang="zh-CN" altLang="en-US">
                <a:sym typeface="+mn-ea"/>
              </a:rPr>
              <a:t>主菜单</a:t>
            </a:r>
            <a:r>
              <a:rPr lang="en-US" altLang="zh-CN">
                <a:sym typeface="+mn-ea"/>
              </a:rPr>
              <a:t>&gt;General Postproc&gt;Plot Results&gt;Contour Plot&gt;Nodal Solu&gt;Select</a:t>
            </a:r>
            <a:r>
              <a:rPr lang="zh-CN" altLang="en-US">
                <a:sym typeface="+mn-ea"/>
              </a:rPr>
              <a:t>；</a:t>
            </a:r>
            <a:r>
              <a:rPr lang="en-US" altLang="zh-CN">
                <a:sym typeface="+mn-ea"/>
              </a:rPr>
              <a:t>Stress+Intensity SINT&gt;ok.</a:t>
            </a:r>
            <a:endParaRPr lang="en-US" altLang="zh-CN">
              <a:sym typeface="+mn-ea"/>
            </a:endParaRPr>
          </a:p>
          <a:p>
            <a:r>
              <a:rPr lang="en-US" altLang="zh-CN">
                <a:sym typeface="+mn-ea"/>
              </a:rPr>
              <a:t>11</a:t>
            </a:r>
            <a:r>
              <a:rPr lang="zh-CN" altLang="en-US">
                <a:sym typeface="+mn-ea"/>
              </a:rPr>
              <a:t>结果提取</a:t>
            </a:r>
            <a:endParaRPr lang="zh-CN" altLang="en-US">
              <a:sym typeface="+mn-ea"/>
            </a:endParaRPr>
          </a:p>
          <a:p>
            <a:r>
              <a:rPr lang="en-US" altLang="zh-CN">
                <a:sym typeface="+mn-ea"/>
              </a:rPr>
              <a:t>ANSYS</a:t>
            </a:r>
            <a:r>
              <a:rPr lang="zh-CN" altLang="en-US">
                <a:sym typeface="+mn-ea"/>
              </a:rPr>
              <a:t>主菜单</a:t>
            </a:r>
            <a:r>
              <a:rPr lang="en-US" altLang="zh-CN">
                <a:sym typeface="+mn-ea"/>
              </a:rPr>
              <a:t>&gt;General Postproc&gt;Query Results&gt;Subgrid Soiu&gt;select</a:t>
            </a:r>
            <a:r>
              <a:rPr lang="zh-CN" altLang="en-US">
                <a:sym typeface="+mn-ea"/>
              </a:rPr>
              <a:t>；</a:t>
            </a:r>
            <a:r>
              <a:rPr lang="en-US" altLang="zh-CN">
                <a:sym typeface="+mn-ea"/>
              </a:rPr>
              <a:t>Stress+Intensity SINT&gt;OK&gt;Select:Max&gt;ok</a:t>
            </a:r>
            <a:endParaRPr lang="en-US" altLang="zh-CN">
              <a:sym typeface="+mn-ea"/>
            </a:endParaRPr>
          </a:p>
          <a:p>
            <a:endParaRPr lang="en-US" altLang="zh-CN">
              <a:sym typeface="+mn-ea"/>
            </a:endParaRPr>
          </a:p>
        </p:txBody>
      </p:sp>
      <p:pic>
        <p:nvPicPr>
          <p:cNvPr id="4" name="图片 3"/>
          <p:cNvPicPr>
            <a:picLocks noChangeAspect="1"/>
          </p:cNvPicPr>
          <p:nvPr/>
        </p:nvPicPr>
        <p:blipFill>
          <a:blip r:embed="rId1"/>
          <a:stretch>
            <a:fillRect/>
          </a:stretch>
        </p:blipFill>
        <p:spPr>
          <a:xfrm>
            <a:off x="8065770" y="709930"/>
            <a:ext cx="3147060" cy="312420"/>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09320" y="1108710"/>
            <a:ext cx="4796155" cy="1149985"/>
          </a:xfrm>
        </p:spPr>
        <p:txBody>
          <a:bodyPr>
            <a:normAutofit/>
          </a:bodyPr>
          <a:p>
            <a:r>
              <a:rPr lang="zh-CN" altLang="en-US"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rPr>
              <a:t>三、研究结果</a:t>
            </a:r>
            <a:endParaRPr lang="zh-CN" altLang="en-US"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endParaRPr>
          </a:p>
        </p:txBody>
      </p:sp>
      <p:pic>
        <p:nvPicPr>
          <p:cNvPr id="4" name="内容占位符 3"/>
          <p:cNvPicPr>
            <a:picLocks noChangeAspect="1"/>
          </p:cNvPicPr>
          <p:nvPr>
            <p:ph idx="1"/>
          </p:nvPr>
        </p:nvPicPr>
        <p:blipFill>
          <a:blip r:embed="rId1"/>
          <a:stretch>
            <a:fillRect/>
          </a:stretch>
        </p:blipFill>
        <p:spPr>
          <a:xfrm>
            <a:off x="8136255" y="796290"/>
            <a:ext cx="3147060" cy="312420"/>
          </a:xfrm>
          <a:prstGeom prst="rect">
            <a:avLst/>
          </a:prstGeom>
        </p:spPr>
      </p:pic>
      <p:pic>
        <p:nvPicPr>
          <p:cNvPr id="1073743057" name="图片 2" descr="内压5"/>
          <p:cNvPicPr>
            <a:picLocks noChangeAspect="1"/>
          </p:cNvPicPr>
          <p:nvPr/>
        </p:nvPicPr>
        <p:blipFill>
          <a:blip r:embed="rId2"/>
          <a:stretch>
            <a:fillRect/>
          </a:stretch>
        </p:blipFill>
        <p:spPr>
          <a:xfrm>
            <a:off x="5981700" y="1635125"/>
            <a:ext cx="5718810" cy="3730625"/>
          </a:xfrm>
          <a:prstGeom prst="rect">
            <a:avLst/>
          </a:prstGeom>
          <a:noFill/>
          <a:ln w="9525">
            <a:noFill/>
          </a:ln>
        </p:spPr>
      </p:pic>
      <p:sp>
        <p:nvSpPr>
          <p:cNvPr id="100" name="文本框 99"/>
          <p:cNvSpPr txBox="1"/>
          <p:nvPr/>
        </p:nvSpPr>
        <p:spPr>
          <a:xfrm>
            <a:off x="6936105" y="5509260"/>
            <a:ext cx="5080000" cy="396240"/>
          </a:xfrm>
          <a:prstGeom prst="rect">
            <a:avLst/>
          </a:prstGeom>
          <a:noFill/>
          <a:ln w="9525">
            <a:noFill/>
          </a:ln>
        </p:spPr>
        <p:txBody>
          <a:bodyPr>
            <a:spAutoFit/>
          </a:bodyPr>
          <a:p>
            <a:pPr marL="0" indent="0" algn="l"/>
            <a:r>
              <a:rPr lang="zh-CN" altLang="en-US" sz="2000" b="0" u="none">
                <a:latin typeface="宋体" panose="02010600030101010101" pitchFamily="2" charset="-122"/>
                <a:ea typeface="宋体" panose="02010600030101010101" pitchFamily="2" charset="-122"/>
                <a:cs typeface="宋体" panose="02010600030101010101" pitchFamily="2" charset="-122"/>
              </a:rPr>
              <a:t>内压为</a:t>
            </a:r>
            <a:r>
              <a:rPr lang="en-US" altLang="zh-CN" sz="2000" b="0" u="none">
                <a:latin typeface="宋体" panose="02010600030101010101" pitchFamily="2" charset="-122"/>
                <a:ea typeface="宋体" panose="02010600030101010101" pitchFamily="2" charset="-122"/>
                <a:cs typeface="宋体" panose="02010600030101010101" pitchFamily="2" charset="-122"/>
              </a:rPr>
              <a:t>5Mpa</a:t>
            </a:r>
            <a:r>
              <a:rPr lang="zh-CN" altLang="en-US" sz="2000" b="0" u="none">
                <a:latin typeface="宋体" panose="02010600030101010101" pitchFamily="2" charset="-122"/>
                <a:ea typeface="宋体" panose="02010600030101010101" pitchFamily="2" charset="-122"/>
                <a:cs typeface="宋体" panose="02010600030101010101" pitchFamily="2" charset="-122"/>
              </a:rPr>
              <a:t>应力云图 </a:t>
            </a:r>
            <a:endParaRPr lang="zh-CN" altLang="en-US" sz="2000"/>
          </a:p>
        </p:txBody>
      </p:sp>
      <p:sp>
        <p:nvSpPr>
          <p:cNvPr id="5" name="文本框 4"/>
          <p:cNvSpPr txBox="1"/>
          <p:nvPr/>
        </p:nvSpPr>
        <p:spPr>
          <a:xfrm>
            <a:off x="1324610" y="2037080"/>
            <a:ext cx="4578985" cy="4480560"/>
          </a:xfrm>
          <a:prstGeom prst="rect">
            <a:avLst/>
          </a:prstGeom>
          <a:noFill/>
          <a:ln w="9525">
            <a:noFill/>
          </a:ln>
        </p:spPr>
        <p:txBody>
          <a:bodyPr wrap="square">
            <a:spAutoFit/>
          </a:bodyPr>
          <a:p>
            <a:pPr marL="0" indent="0" algn="l"/>
            <a:r>
              <a:rPr lang="en-US" altLang="zh-CN" sz="3200" b="0" u="none">
                <a:latin typeface="宋体" panose="02010600030101010101" pitchFamily="2" charset="-122"/>
                <a:ea typeface="宋体" panose="02010600030101010101" pitchFamily="2" charset="-122"/>
                <a:cs typeface="宋体" panose="02010600030101010101" pitchFamily="2" charset="-122"/>
              </a:rPr>
              <a:t>    </a:t>
            </a:r>
            <a:r>
              <a:rPr lang="en-US" altLang="zh-CN" sz="3200">
                <a:solidFill>
                  <a:schemeClr val="tx1"/>
                </a:solidFill>
                <a:uFillTx/>
                <a:latin typeface="黑体" panose="02010609060101010101" charset="-122"/>
                <a:ea typeface="黑体" panose="02010609060101010101" charset="-122"/>
                <a:cs typeface="宋体" panose="02010600030101010101" pitchFamily="2" charset="-122"/>
              </a:rPr>
              <a:t>1.</a:t>
            </a:r>
            <a:r>
              <a:rPr lang="zh-CN" altLang="en-US" sz="3200">
                <a:solidFill>
                  <a:schemeClr val="tx1"/>
                </a:solidFill>
                <a:uFillTx/>
                <a:latin typeface="黑体" panose="02010609060101010101" charset="-122"/>
                <a:ea typeface="黑体" panose="02010609060101010101" charset="-122"/>
                <a:cs typeface="宋体" panose="02010600030101010101" pitchFamily="2" charset="-122"/>
              </a:rPr>
              <a:t>波纹管承受内压时的应力分布如图。</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endParaRPr>
          </a:p>
          <a:p>
            <a:pPr marL="0" indent="0" algn="l"/>
            <a:r>
              <a:rPr lang="zh-CN" altLang="en-US" sz="3200">
                <a:solidFill>
                  <a:schemeClr val="tx1"/>
                </a:solidFill>
                <a:uFillTx/>
                <a:latin typeface="黑体" panose="02010609060101010101" charset="-122"/>
                <a:ea typeface="黑体" panose="02010609060101010101" charset="-122"/>
                <a:cs typeface="宋体" panose="02010600030101010101" pitchFamily="2" charset="-122"/>
              </a:rPr>
              <a:t>    波纹管的固定端波谷处的应力最大。所以我们可以将波纹管的波谷厚度加厚或者将波谷半径优化来将波谷处的应力降低从而提高波纹管的使用寿命。</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endParaRPr>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8453120" y="816610"/>
            <a:ext cx="3147060" cy="312420"/>
          </a:xfrm>
          <a:prstGeom prst="rect">
            <a:avLst/>
          </a:prstGeom>
        </p:spPr>
      </p:pic>
      <p:sp>
        <p:nvSpPr>
          <p:cNvPr id="6" name="文本框 5"/>
          <p:cNvSpPr txBox="1"/>
          <p:nvPr/>
        </p:nvSpPr>
        <p:spPr>
          <a:xfrm>
            <a:off x="1143000" y="1129030"/>
            <a:ext cx="5177790" cy="5455920"/>
          </a:xfrm>
          <a:prstGeom prst="rect">
            <a:avLst/>
          </a:prstGeom>
          <a:noFill/>
        </p:spPr>
        <p:txBody>
          <a:bodyPr wrap="square" rtlCol="0" anchor="t">
            <a:spAutoFit/>
          </a:bodyPr>
          <a:p>
            <a:r>
              <a:rPr lang="en-US" altLang="zh-CN" sz="3200">
                <a:latin typeface="宋体" panose="02010600030101010101" pitchFamily="2" charset="-122"/>
                <a:ea typeface="宋体" panose="02010600030101010101" pitchFamily="2" charset="-122"/>
                <a:cs typeface="宋体" panose="02010600030101010101" pitchFamily="2" charset="-122"/>
                <a:sym typeface="+mn-ea"/>
              </a:rPr>
              <a:t>    </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2.</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波纹管受到轴向拉伸或压缩（轴向拉伸压缩</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7mm</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）时的应力分布如图。</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endParaRPr>
          </a:p>
          <a:p>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    无论是轴向拉伸还是轴向压缩波纹管其最大应力都集中在波纹管的波峰处并且基本相同，所以在波纹管的外表面增加金属网套可以有效加强波纹管应对轴向拉伸或轴向压缩的能力，提高波纹管的使用寿命。</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endParaRPr>
          </a:p>
        </p:txBody>
      </p:sp>
      <p:pic>
        <p:nvPicPr>
          <p:cNvPr id="1073743061" name="图片 5" descr="左端位移7mm"/>
          <p:cNvPicPr>
            <a:picLocks noChangeAspect="1"/>
          </p:cNvPicPr>
          <p:nvPr/>
        </p:nvPicPr>
        <p:blipFill>
          <a:blip r:embed="rId2"/>
          <a:stretch>
            <a:fillRect/>
          </a:stretch>
        </p:blipFill>
        <p:spPr>
          <a:xfrm>
            <a:off x="6800215" y="1129030"/>
            <a:ext cx="4800600" cy="2368550"/>
          </a:xfrm>
          <a:prstGeom prst="rect">
            <a:avLst/>
          </a:prstGeom>
          <a:noFill/>
          <a:ln w="9525">
            <a:noFill/>
          </a:ln>
        </p:spPr>
      </p:pic>
      <p:sp>
        <p:nvSpPr>
          <p:cNvPr id="100" name="文本框 99"/>
          <p:cNvSpPr txBox="1"/>
          <p:nvPr/>
        </p:nvSpPr>
        <p:spPr>
          <a:xfrm>
            <a:off x="7334250" y="3561715"/>
            <a:ext cx="3517900" cy="396240"/>
          </a:xfrm>
          <a:prstGeom prst="rect">
            <a:avLst/>
          </a:prstGeom>
          <a:noFill/>
          <a:ln w="9525">
            <a:noFill/>
          </a:ln>
        </p:spPr>
        <p:txBody>
          <a:bodyPr wrap="square">
            <a:spAutoFit/>
          </a:bodyPr>
          <a:p>
            <a:pPr marL="0" indent="0" algn="l"/>
            <a:r>
              <a:rPr lang="zh-CN" altLang="en-US" sz="2000" b="0" u="none">
                <a:latin typeface="宋体" panose="02010600030101010101" pitchFamily="2" charset="-122"/>
                <a:ea typeface="宋体" panose="02010600030101010101" pitchFamily="2" charset="-122"/>
                <a:cs typeface="宋体" panose="02010600030101010101" pitchFamily="2" charset="-122"/>
              </a:rPr>
              <a:t>轴向拉伸</a:t>
            </a:r>
            <a:r>
              <a:rPr lang="en-US" altLang="zh-CN" sz="2000" b="0" u="none">
                <a:latin typeface="宋体" panose="02010600030101010101" pitchFamily="2" charset="-122"/>
                <a:ea typeface="宋体" panose="02010600030101010101" pitchFamily="2" charset="-122"/>
                <a:cs typeface="宋体" panose="02010600030101010101" pitchFamily="2" charset="-122"/>
              </a:rPr>
              <a:t>7mm</a:t>
            </a:r>
            <a:r>
              <a:rPr lang="zh-CN" altLang="en-US" sz="2000" b="0" u="none">
                <a:latin typeface="宋体" panose="02010600030101010101" pitchFamily="2" charset="-122"/>
                <a:ea typeface="宋体" panose="02010600030101010101" pitchFamily="2" charset="-122"/>
                <a:cs typeface="宋体" panose="02010600030101010101" pitchFamily="2" charset="-122"/>
              </a:rPr>
              <a:t>应力云图</a:t>
            </a:r>
            <a:endParaRPr lang="zh-CN" altLang="en-US" sz="2000"/>
          </a:p>
        </p:txBody>
      </p:sp>
      <p:pic>
        <p:nvPicPr>
          <p:cNvPr id="1073743064" name="图片 8" descr="压缩7mm"/>
          <p:cNvPicPr>
            <a:picLocks noChangeAspect="1"/>
          </p:cNvPicPr>
          <p:nvPr/>
        </p:nvPicPr>
        <p:blipFill>
          <a:blip r:embed="rId3"/>
          <a:stretch>
            <a:fillRect/>
          </a:stretch>
        </p:blipFill>
        <p:spPr>
          <a:xfrm>
            <a:off x="6798945" y="3896360"/>
            <a:ext cx="4801235" cy="2232025"/>
          </a:xfrm>
          <a:prstGeom prst="rect">
            <a:avLst/>
          </a:prstGeom>
          <a:noFill/>
          <a:ln w="9525">
            <a:noFill/>
          </a:ln>
        </p:spPr>
      </p:pic>
      <p:sp>
        <p:nvSpPr>
          <p:cNvPr id="7" name="文本框 6"/>
          <p:cNvSpPr txBox="1"/>
          <p:nvPr/>
        </p:nvSpPr>
        <p:spPr>
          <a:xfrm>
            <a:off x="7399655" y="6128385"/>
            <a:ext cx="2354580" cy="365760"/>
          </a:xfrm>
          <a:prstGeom prst="rect">
            <a:avLst/>
          </a:prstGeom>
          <a:noFill/>
        </p:spPr>
        <p:txBody>
          <a:bodyPr wrap="none" rtlCol="0" anchor="t">
            <a:spAutoFit/>
          </a:bodyPr>
          <a:p>
            <a:r>
              <a:rPr lang="zh-CN" altLang="en-US">
                <a:latin typeface="宋体" panose="02010600030101010101" pitchFamily="2" charset="-122"/>
                <a:ea typeface="宋体" panose="02010600030101010101" pitchFamily="2" charset="-122"/>
                <a:cs typeface="宋体" panose="02010600030101010101" pitchFamily="2" charset="-122"/>
                <a:sym typeface="+mn-ea"/>
              </a:rPr>
              <a:t>轴向压缩</a:t>
            </a:r>
            <a:r>
              <a:rPr lang="en-US" altLang="zh-CN">
                <a:latin typeface="宋体" panose="02010600030101010101" pitchFamily="2" charset="-122"/>
                <a:ea typeface="宋体" panose="02010600030101010101" pitchFamily="2" charset="-122"/>
                <a:cs typeface="宋体" panose="02010600030101010101" pitchFamily="2" charset="-122"/>
                <a:sym typeface="+mn-ea"/>
              </a:rPr>
              <a:t>7mm</a:t>
            </a:r>
            <a:r>
              <a:rPr lang="zh-CN" altLang="en-US">
                <a:latin typeface="宋体" panose="02010600030101010101" pitchFamily="2" charset="-122"/>
                <a:ea typeface="宋体" panose="02010600030101010101" pitchFamily="2" charset="-122"/>
                <a:cs typeface="宋体" panose="02010600030101010101" pitchFamily="2" charset="-122"/>
                <a:sym typeface="+mn-ea"/>
              </a:rPr>
              <a:t>应力云图</a:t>
            </a:r>
            <a:endParaRPr lang="zh-CN" altLang="en-US"/>
          </a:p>
        </p:txBody>
      </p:sp>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8565515" y="561340"/>
            <a:ext cx="3147060" cy="312420"/>
          </a:xfrm>
          <a:prstGeom prst="rect">
            <a:avLst/>
          </a:prstGeom>
        </p:spPr>
      </p:pic>
      <p:pic>
        <p:nvPicPr>
          <p:cNvPr id="1073743071" name="图片 11" descr="弯曲7"/>
          <p:cNvPicPr>
            <a:picLocks noChangeAspect="1"/>
          </p:cNvPicPr>
          <p:nvPr/>
        </p:nvPicPr>
        <p:blipFill>
          <a:blip r:embed="rId2"/>
          <a:stretch>
            <a:fillRect/>
          </a:stretch>
        </p:blipFill>
        <p:spPr>
          <a:xfrm>
            <a:off x="6405880" y="1550035"/>
            <a:ext cx="5548630" cy="3366135"/>
          </a:xfrm>
          <a:prstGeom prst="rect">
            <a:avLst/>
          </a:prstGeom>
          <a:noFill/>
          <a:ln w="9525">
            <a:noFill/>
          </a:ln>
        </p:spPr>
      </p:pic>
      <p:sp>
        <p:nvSpPr>
          <p:cNvPr id="100" name="文本框 99"/>
          <p:cNvSpPr txBox="1"/>
          <p:nvPr/>
        </p:nvSpPr>
        <p:spPr>
          <a:xfrm>
            <a:off x="7195820" y="5161280"/>
            <a:ext cx="3968115" cy="396240"/>
          </a:xfrm>
          <a:prstGeom prst="rect">
            <a:avLst/>
          </a:prstGeom>
          <a:noFill/>
          <a:ln w="9525">
            <a:noFill/>
          </a:ln>
        </p:spPr>
        <p:txBody>
          <a:bodyPr wrap="square">
            <a:spAutoFit/>
          </a:bodyPr>
          <a:p>
            <a:pPr marL="0" indent="0" algn="l"/>
            <a:r>
              <a:rPr lang="zh-CN" altLang="en-US" sz="2000" b="0" u="none">
                <a:latin typeface="宋体" panose="02010600030101010101" pitchFamily="2" charset="-122"/>
                <a:ea typeface="宋体" panose="02010600030101010101" pitchFamily="2" charset="-122"/>
                <a:cs typeface="宋体" panose="02010600030101010101" pitchFamily="2" charset="-122"/>
              </a:rPr>
              <a:t>横向弯曲</a:t>
            </a:r>
            <a:r>
              <a:rPr lang="en-US" altLang="zh-CN" sz="2000" b="0" u="none">
                <a:latin typeface="宋体" panose="02010600030101010101" pitchFamily="2" charset="-122"/>
                <a:ea typeface="宋体" panose="02010600030101010101" pitchFamily="2" charset="-122"/>
                <a:cs typeface="宋体" panose="02010600030101010101" pitchFamily="2" charset="-122"/>
              </a:rPr>
              <a:t>7mm</a:t>
            </a:r>
            <a:r>
              <a:rPr lang="zh-CN" altLang="en-US" sz="2000" b="0" u="none">
                <a:latin typeface="宋体" panose="02010600030101010101" pitchFamily="2" charset="-122"/>
                <a:ea typeface="宋体" panose="02010600030101010101" pitchFamily="2" charset="-122"/>
                <a:cs typeface="宋体" panose="02010600030101010101" pitchFamily="2" charset="-122"/>
              </a:rPr>
              <a:t>应力云图</a:t>
            </a:r>
            <a:endParaRPr lang="zh-CN" altLang="en-US" sz="2000"/>
          </a:p>
        </p:txBody>
      </p:sp>
      <p:sp>
        <p:nvSpPr>
          <p:cNvPr id="5" name="文本框 4"/>
          <p:cNvSpPr txBox="1"/>
          <p:nvPr/>
        </p:nvSpPr>
        <p:spPr>
          <a:xfrm>
            <a:off x="696595" y="1428750"/>
            <a:ext cx="5079365" cy="4968240"/>
          </a:xfrm>
          <a:prstGeom prst="rect">
            <a:avLst/>
          </a:prstGeom>
          <a:noFill/>
        </p:spPr>
        <p:txBody>
          <a:bodyPr wrap="square" rtlCol="0" anchor="t">
            <a:spAutoFit/>
          </a:bodyPr>
          <a:p>
            <a:r>
              <a:rPr lang="en-US" altLang="zh-CN" sz="3200">
                <a:latin typeface="宋体" panose="02010600030101010101" pitchFamily="2" charset="-122"/>
                <a:ea typeface="宋体" panose="02010600030101010101" pitchFamily="2" charset="-122"/>
                <a:cs typeface="宋体" panose="02010600030101010101" pitchFamily="2" charset="-122"/>
                <a:sym typeface="+mn-ea"/>
              </a:rPr>
              <a:t>   </a:t>
            </a:r>
            <a:r>
              <a:rPr lang="en-US" altLang="zh-CN" sz="3200">
                <a:latin typeface="+mn-ea"/>
                <a:ea typeface="宋体" panose="02010600030101010101" pitchFamily="2" charset="-122"/>
                <a:cs typeface="宋体" panose="02010600030101010101" pitchFamily="2" charset="-122"/>
                <a:sym typeface="+mn-ea"/>
              </a:rPr>
              <a:t> </a:t>
            </a:r>
            <a:r>
              <a:rPr lang="en-US" altLang="zh-CN" sz="3200">
                <a:solidFill>
                  <a:schemeClr val="tx1"/>
                </a:solidFill>
                <a:uFillTx/>
                <a:latin typeface="+mn-ea"/>
                <a:ea typeface="黑体" panose="02010609060101010101" charset="-122"/>
                <a:cs typeface="宋体" panose="02010600030101010101" pitchFamily="2" charset="-122"/>
                <a:sym typeface="+mn-ea"/>
              </a:rPr>
              <a:t>3.</a:t>
            </a:r>
            <a:r>
              <a:rPr lang="zh-CN" altLang="en-US" sz="3200">
                <a:solidFill>
                  <a:schemeClr val="tx1"/>
                </a:solidFill>
                <a:uFillTx/>
                <a:latin typeface="+mn-ea"/>
                <a:ea typeface="黑体" panose="02010609060101010101" charset="-122"/>
                <a:cs typeface="宋体" panose="02010600030101010101" pitchFamily="2" charset="-122"/>
                <a:sym typeface="+mn-ea"/>
              </a:rPr>
              <a:t>波纹管受到弯曲载荷</a:t>
            </a:r>
            <a:r>
              <a:rPr lang="en-US" altLang="zh-CN" sz="3200">
                <a:solidFill>
                  <a:schemeClr val="tx1"/>
                </a:solidFill>
                <a:uFillTx/>
                <a:latin typeface="+mn-ea"/>
                <a:ea typeface="黑体" panose="02010609060101010101" charset="-122"/>
                <a:cs typeface="宋体" panose="02010600030101010101" pitchFamily="2" charset="-122"/>
                <a:sym typeface="+mn-ea"/>
              </a:rPr>
              <a:t>(</a:t>
            </a:r>
            <a:r>
              <a:rPr lang="zh-CN" altLang="en-US" sz="3200">
                <a:solidFill>
                  <a:schemeClr val="tx1"/>
                </a:solidFill>
                <a:uFillTx/>
                <a:latin typeface="+mn-ea"/>
                <a:ea typeface="黑体" panose="02010609060101010101" charset="-122"/>
                <a:cs typeface="宋体" panose="02010600030101010101" pitchFamily="2" charset="-122"/>
                <a:sym typeface="+mn-ea"/>
              </a:rPr>
              <a:t>横向弯曲</a:t>
            </a:r>
            <a:r>
              <a:rPr lang="en-US" altLang="zh-CN" sz="3200">
                <a:solidFill>
                  <a:schemeClr val="tx1"/>
                </a:solidFill>
                <a:uFillTx/>
                <a:latin typeface="+mn-ea"/>
                <a:ea typeface="黑体" panose="02010609060101010101" charset="-122"/>
                <a:cs typeface="宋体" panose="02010600030101010101" pitchFamily="2" charset="-122"/>
                <a:sym typeface="+mn-ea"/>
              </a:rPr>
              <a:t>7mm</a:t>
            </a:r>
            <a:r>
              <a:rPr lang="zh-CN" altLang="en-US" sz="3200">
                <a:solidFill>
                  <a:schemeClr val="tx1"/>
                </a:solidFill>
                <a:uFillTx/>
                <a:latin typeface="+mn-ea"/>
                <a:ea typeface="黑体" panose="02010609060101010101" charset="-122"/>
                <a:cs typeface="宋体" panose="02010600030101010101" pitchFamily="2" charset="-122"/>
                <a:sym typeface="+mn-ea"/>
              </a:rPr>
              <a:t>）时的应力分布如图。</a:t>
            </a:r>
            <a:endParaRPr lang="zh-CN" altLang="en-US" sz="3200">
              <a:solidFill>
                <a:schemeClr val="tx1"/>
              </a:solidFill>
              <a:uFillTx/>
              <a:latin typeface="+mn-ea"/>
              <a:ea typeface="黑体" panose="02010609060101010101" charset="-122"/>
              <a:cs typeface="宋体" panose="02010600030101010101" pitchFamily="2" charset="-122"/>
              <a:sym typeface="+mn-ea"/>
            </a:endParaRPr>
          </a:p>
          <a:p>
            <a:r>
              <a:rPr lang="zh-CN" altLang="en-US" sz="3200">
                <a:solidFill>
                  <a:schemeClr val="tx1"/>
                </a:solidFill>
                <a:uFillTx/>
                <a:latin typeface="+mn-ea"/>
                <a:ea typeface="黑体" panose="02010609060101010101" charset="-122"/>
                <a:cs typeface="宋体" panose="02010600030101010101" pitchFamily="2" charset="-122"/>
                <a:sym typeface="+mn-ea"/>
              </a:rPr>
              <a:t>    波纹管的最大应力在波纹管两固定端一侧第一个波谷位置附近，所以在波纹管受到弯曲载荷时我们可以将波纹管固定端第一个波谷位置进行加厚来提高其强度延长使用寿命。</a:t>
            </a:r>
            <a:endParaRPr lang="zh-CN" altLang="en-US" sz="3200">
              <a:solidFill>
                <a:schemeClr val="tx1"/>
              </a:solidFill>
              <a:uFillTx/>
              <a:latin typeface="+mn-ea"/>
              <a:ea typeface="黑体" panose="02010609060101010101" charset="-122"/>
              <a:cs typeface="宋体" panose="02010600030101010101" pitchFamily="2" charset="-122"/>
              <a:sym typeface="+mn-ea"/>
            </a:endParaRPr>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7891145" y="663575"/>
            <a:ext cx="3147060" cy="312420"/>
          </a:xfrm>
          <a:prstGeom prst="rect">
            <a:avLst/>
          </a:prstGeom>
        </p:spPr>
      </p:pic>
      <p:sp>
        <p:nvSpPr>
          <p:cNvPr id="5" name="文本框 4"/>
          <p:cNvSpPr txBox="1"/>
          <p:nvPr/>
        </p:nvSpPr>
        <p:spPr>
          <a:xfrm>
            <a:off x="831850" y="775970"/>
            <a:ext cx="5983605" cy="5455920"/>
          </a:xfrm>
          <a:prstGeom prst="rect">
            <a:avLst/>
          </a:prstGeom>
          <a:noFill/>
        </p:spPr>
        <p:txBody>
          <a:bodyPr wrap="square" rtlCol="0" anchor="t">
            <a:spAutoFit/>
          </a:bodyPr>
          <a:p>
            <a:r>
              <a:rPr lang="en-US" altLang="zh-CN" sz="3200">
                <a:latin typeface="宋体" panose="02010600030101010101" pitchFamily="2" charset="-122"/>
                <a:ea typeface="宋体" panose="02010600030101010101" pitchFamily="2" charset="-122"/>
                <a:cs typeface="宋体" panose="02010600030101010101" pitchFamily="2" charset="-122"/>
                <a:sym typeface="+mn-ea"/>
              </a:rPr>
              <a:t>    </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4.</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波纹管受到联合载荷（轴向拉伸</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7mm,</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横向位移</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7mm,</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内压</a:t>
            </a:r>
            <a:r>
              <a:rPr lang="en-US" altLang="zh-CN" sz="3200">
                <a:solidFill>
                  <a:schemeClr val="tx1"/>
                </a:solidFill>
                <a:uFillTx/>
                <a:latin typeface="黑体" panose="02010609060101010101" charset="-122"/>
                <a:ea typeface="黑体" panose="02010609060101010101" charset="-122"/>
                <a:cs typeface="宋体" panose="02010600030101010101" pitchFamily="2" charset="-122"/>
                <a:sym typeface="+mn-ea"/>
              </a:rPr>
              <a:t>5Mpa)</a:t>
            </a:r>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时的应力分布如图。</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endParaRPr>
          </a:p>
          <a:p>
            <a:r>
              <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rPr>
              <a:t>    波纹管在受到拉伸、弯曲以及内压的综合作用下，它的最大应力在靠近波纹管固定端的波谷处，由此可以得出波纹管在复杂工况下应力主要集中在波纹管固定端第一个波谷处，要想提高波纹管的使用寿命就必须将波纹管两端的波谷进行加厚加固处理。</a:t>
            </a:r>
            <a:endParaRPr lang="zh-CN" altLang="en-US" sz="3200">
              <a:solidFill>
                <a:schemeClr val="tx1"/>
              </a:solidFill>
              <a:uFillTx/>
              <a:latin typeface="黑体" panose="02010609060101010101" charset="-122"/>
              <a:ea typeface="黑体" panose="02010609060101010101" charset="-122"/>
              <a:cs typeface="宋体" panose="02010600030101010101" pitchFamily="2" charset="-122"/>
              <a:sym typeface="+mn-ea"/>
            </a:endParaRPr>
          </a:p>
        </p:txBody>
      </p:sp>
      <p:pic>
        <p:nvPicPr>
          <p:cNvPr id="1073743081" name="图片 15" descr="综合2"/>
          <p:cNvPicPr>
            <a:picLocks noChangeAspect="1"/>
          </p:cNvPicPr>
          <p:nvPr/>
        </p:nvPicPr>
        <p:blipFill>
          <a:blip r:embed="rId2"/>
          <a:stretch>
            <a:fillRect/>
          </a:stretch>
        </p:blipFill>
        <p:spPr>
          <a:xfrm>
            <a:off x="6944360" y="1620520"/>
            <a:ext cx="4634865" cy="3393440"/>
          </a:xfrm>
          <a:prstGeom prst="rect">
            <a:avLst/>
          </a:prstGeom>
          <a:noFill/>
          <a:ln w="9525">
            <a:noFill/>
          </a:ln>
        </p:spPr>
      </p:pic>
      <p:sp>
        <p:nvSpPr>
          <p:cNvPr id="100" name="文本框 99"/>
          <p:cNvSpPr txBox="1"/>
          <p:nvPr/>
        </p:nvSpPr>
        <p:spPr>
          <a:xfrm>
            <a:off x="7891145" y="5202555"/>
            <a:ext cx="2517140" cy="396240"/>
          </a:xfrm>
          <a:prstGeom prst="rect">
            <a:avLst/>
          </a:prstGeom>
          <a:noFill/>
          <a:ln w="9525">
            <a:noFill/>
          </a:ln>
        </p:spPr>
        <p:txBody>
          <a:bodyPr wrap="square">
            <a:spAutoFit/>
          </a:bodyPr>
          <a:p>
            <a:pPr marL="0" indent="0" algn="l"/>
            <a:r>
              <a:rPr lang="zh-CN" altLang="en-US" sz="2000" b="0" u="none">
                <a:latin typeface="宋体" panose="02010600030101010101" pitchFamily="2" charset="-122"/>
                <a:ea typeface="宋体" panose="02010600030101010101" pitchFamily="2" charset="-122"/>
                <a:cs typeface="宋体" panose="02010600030101010101" pitchFamily="2" charset="-122"/>
              </a:rPr>
              <a:t>联合载荷应力云图</a:t>
            </a:r>
            <a:endParaRPr lang="zh-CN" altLang="en-US" sz="2000"/>
          </a:p>
        </p:txBody>
      </p:sp>
    </p:spTree>
    <p:custDataLst>
      <p:tags r:id="rId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7565" y="573763"/>
            <a:ext cx="10515600" cy="1150161"/>
          </a:xfrm>
        </p:spPr>
        <p:txBody>
          <a:bodyPr>
            <a:normAutofit/>
          </a:bodyPr>
          <a:p>
            <a:r>
              <a:rPr lang="zh-CN" altLang="en-US" dirty="0">
                <a:solidFill>
                  <a:schemeClr val="accent3">
                    <a:lumMod val="75000"/>
                  </a:schemeClr>
                </a:solidFill>
                <a:sym typeface="+mn-ea"/>
              </a:rPr>
              <a:t>四、结论</a:t>
            </a:r>
            <a:endParaRPr lang="zh-CN" altLang="en-US"/>
          </a:p>
        </p:txBody>
      </p:sp>
      <p:pic>
        <p:nvPicPr>
          <p:cNvPr id="4" name="内容占位符 3"/>
          <p:cNvPicPr>
            <a:picLocks noChangeAspect="1"/>
          </p:cNvPicPr>
          <p:nvPr>
            <p:ph idx="1"/>
          </p:nvPr>
        </p:nvPicPr>
        <p:blipFill>
          <a:blip r:embed="rId1"/>
          <a:stretch>
            <a:fillRect/>
          </a:stretch>
        </p:blipFill>
        <p:spPr>
          <a:xfrm>
            <a:off x="8279765" y="785495"/>
            <a:ext cx="3147060" cy="312420"/>
          </a:xfrm>
          <a:prstGeom prst="rect">
            <a:avLst/>
          </a:prstGeom>
        </p:spPr>
      </p:pic>
      <p:sp>
        <p:nvSpPr>
          <p:cNvPr id="100" name="文本框 99"/>
          <p:cNvSpPr txBox="1"/>
          <p:nvPr/>
        </p:nvSpPr>
        <p:spPr>
          <a:xfrm>
            <a:off x="776605" y="1417955"/>
            <a:ext cx="10851515" cy="4785360"/>
          </a:xfrm>
          <a:prstGeom prst="rect">
            <a:avLst/>
          </a:prstGeom>
          <a:noFill/>
          <a:ln w="9525">
            <a:noFill/>
          </a:ln>
        </p:spPr>
        <p:txBody>
          <a:bodyPr wrap="square">
            <a:spAutoFit/>
          </a:bodyPr>
          <a:p>
            <a:pPr marL="0" indent="304800" algn="l"/>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a:t>
            </a:r>
            <a:r>
              <a:rPr lang="en-US" altLang="zh-CN"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1</a:t>
            </a:r>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）波纹管在只承受内压的情况下，其应力最大的区域在固定端波纹管的波谷处，我们可以通过加大波谷的厚度或改变波谷半径的方法来优化波纹管的承压能力。</a:t>
            </a:r>
            <a:endPar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endParaRPr>
          </a:p>
          <a:p>
            <a:pPr marL="0" indent="304800" algn="l"/>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a:t>
            </a:r>
            <a:r>
              <a:rPr lang="en-US" altLang="zh-CN"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2</a:t>
            </a:r>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）波纹管在受到轴向拉伸或轴向压缩时，它的应力最大点出现在波纹管的波峰处，这也说明了增加网套可以有效保护波纹管从而提高其使用寿命。</a:t>
            </a:r>
            <a:endPar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endParaRPr>
          </a:p>
          <a:p>
            <a:pPr marL="0" indent="304800" algn="l"/>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a:t>
            </a:r>
            <a:r>
              <a:rPr lang="en-US" altLang="zh-CN"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3</a:t>
            </a:r>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）波纹管在受到弯曲载荷影响时，最大应力出现在靠近固定端的波谷附近，而且可以看到应力有对称性，在对称轴的地方应力最小。</a:t>
            </a:r>
            <a:endPar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endParaRPr>
          </a:p>
          <a:p>
            <a:pPr marL="0" indent="304800" algn="l"/>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a:t>
            </a:r>
            <a:r>
              <a:rPr lang="en-US" altLang="zh-CN"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4</a:t>
            </a:r>
            <a:r>
              <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rPr>
              <a:t>）在复杂工况下，波纹管所受的应力大小最主要是内压，应力最大点在靠近固定端的波谷处。所以我们要想提高波纹管的使用寿命便需要对波纹管的波谷处特别是靠近两端的波谷处需要特别注意。</a:t>
            </a:r>
            <a:endParaRPr lang="zh-CN" altLang="en-US" sz="2800" b="0">
              <a:solidFill>
                <a:schemeClr val="tx1"/>
              </a:solidFill>
              <a:highlight>
                <a:srgbClr val="FFFFFF"/>
              </a:highlight>
              <a:uFillTx/>
              <a:latin typeface="黑体" panose="02010609060101010101" charset="-122"/>
              <a:ea typeface="黑体" panose="02010609060101010101" charset="-122"/>
              <a:cs typeface="宋体" panose="02010600030101010101" pitchFamily="2" charset="-122"/>
            </a:endParaRPr>
          </a:p>
        </p:txBody>
      </p:sp>
    </p:spTree>
    <p:custDataLst>
      <p:tags r:id="rId2"/>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84580" y="863323"/>
            <a:ext cx="10515600" cy="1150161"/>
          </a:xfrm>
        </p:spPr>
        <p:txBody>
          <a:bodyPr>
            <a:normAutofit fontScale="90000"/>
          </a:bodyPr>
          <a:p>
            <a:r>
              <a:rPr lang="zh-CN" altLang="en-US" dirty="0">
                <a:solidFill>
                  <a:schemeClr val="accent3">
                    <a:lumMod val="75000"/>
                  </a:schemeClr>
                </a:solidFill>
                <a:latin typeface="黑体" panose="02010609060101010101" charset="-122"/>
                <a:ea typeface="黑体" panose="02010609060101010101" charset="-122"/>
                <a:sym typeface="+mn-ea"/>
              </a:rPr>
              <a:t>五、参考文献</a:t>
            </a:r>
            <a:br>
              <a:rPr lang="zh-CN" altLang="en-US" b="1" dirty="0">
                <a:solidFill>
                  <a:srgbClr val="002060"/>
                </a:solidFill>
                <a:latin typeface="黑体" panose="02010609060101010101" charset="-122"/>
                <a:ea typeface="黑体" panose="02010609060101010101" charset="-122"/>
              </a:rPr>
            </a:br>
            <a:endParaRPr lang="zh-CN" altLang="en-US"/>
          </a:p>
        </p:txBody>
      </p:sp>
      <p:pic>
        <p:nvPicPr>
          <p:cNvPr id="8" name="内容占位符 7"/>
          <p:cNvPicPr>
            <a:picLocks noChangeAspect="1"/>
          </p:cNvPicPr>
          <p:nvPr>
            <p:ph idx="1"/>
          </p:nvPr>
        </p:nvPicPr>
        <p:blipFill>
          <a:blip r:embed="rId1"/>
          <a:stretch>
            <a:fillRect/>
          </a:stretch>
        </p:blipFill>
        <p:spPr>
          <a:xfrm>
            <a:off x="8453120" y="551180"/>
            <a:ext cx="3147060" cy="312420"/>
          </a:xfrm>
          <a:prstGeom prst="rect">
            <a:avLst/>
          </a:prstGeom>
        </p:spPr>
      </p:pic>
      <p:sp>
        <p:nvSpPr>
          <p:cNvPr id="100" name="文本框 99"/>
          <p:cNvSpPr txBox="1"/>
          <p:nvPr/>
        </p:nvSpPr>
        <p:spPr>
          <a:xfrm>
            <a:off x="361950" y="1626235"/>
            <a:ext cx="10826750" cy="4754880"/>
          </a:xfrm>
          <a:prstGeom prst="rect">
            <a:avLst/>
          </a:prstGeom>
          <a:noFill/>
          <a:ln w="9525">
            <a:noFill/>
          </a:ln>
        </p:spPr>
        <p:txBody>
          <a:bodyPr wrap="square">
            <a:spAutoFit/>
          </a:bodyPr>
          <a:p>
            <a:pPr marL="0" indent="266700" algn="l" fontAlgn="auto"/>
            <a:r>
              <a:rPr lang="en-US" altLang="zh-CN">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[1]</a:t>
            </a:r>
            <a:r>
              <a:rPr lang="zh-CN" altLang="en-US">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葛子余</a:t>
            </a:r>
            <a:r>
              <a:rPr lang="en-US" altLang="zh-CN">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 </a:t>
            </a:r>
            <a:r>
              <a:rPr lang="zh-CN" altLang="en-US">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金属软管</a:t>
            </a:r>
            <a:r>
              <a:rPr lang="en-US" altLang="zh-CN">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[M]. </a:t>
            </a:r>
            <a:r>
              <a:rPr lang="zh-CN" altLang="en-US">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宇航出版社</a:t>
            </a:r>
            <a:r>
              <a:rPr lang="en-US" altLang="zh-CN">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rPr>
              <a:t>, 1985.</a:t>
            </a:r>
            <a:endParaRPr lang="en-US" altLang="zh-CN">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sym typeface="+mn-ea"/>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[2]</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葛子余</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蔡志奇</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金属软管波纹补偿器及其应用</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[M].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宇航出版社</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1991.</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[3]</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李延夫</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李晓旭</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张玉杰</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等</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金属软管产品质量及应用现状</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管道技术与设备</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2015(1):1-2.</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[4]</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杜健</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李延夫</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李晓旭</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等</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金属软管失效模式及失效原因分析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管道技术与设备</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2015(3):1-3.</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[5]SaeedMoaveni.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有限元分析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理论与应用</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[M].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电子工业出版社</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2015.</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[6]</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宁连旺</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有限元分析理论与发展</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山西科技</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2008(4):65-66.</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[7]</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王立涛</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大型有限元分析软件</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的应用技巧</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安徽工程大学学报</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2003, 18(3):18-21.</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[8]</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盛冬平</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朱如鹏</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王心丰</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等</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基于</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的金属软管的静态有限元分析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压力容器</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2007, 24(1):32-35.</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[9]</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屈彩虹</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岳林</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张兵</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等</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金属软管的静态有限元分析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机械设计与制造</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2007, 24(8):30-31.</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[10]</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韩淑洁</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金属软管力学性能的非线性有限元法研究</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[D].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南京航空航天大学</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2005.</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[11]</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刘岩</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段玫</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张道伟</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波纹管应力分析研究进展</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[J].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管道技术与设备</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2006(4):31-33.</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[12]</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文世冬</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超高层空调管道膨胀节及金属软管的有限元分析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[D].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华东理工大学</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2016.</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[13]</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孙忠日</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基于</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的</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型金属波纹管的有限元分析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[D].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延边大学</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2014.</a:t>
            </a:r>
            <a:endPar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endParaRPr>
          </a:p>
          <a:p>
            <a:pPr marL="0" indent="266700" algn="l" fontAlgn="auto"/>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[14]</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金枝</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孔德兵</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胡腾</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等</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基于</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ANSYS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的</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U</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型和</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S</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型金属波纹管的疲劳对比分析</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[C]// </a:t>
            </a:r>
            <a:r>
              <a:rPr lang="zh-CN" altLang="en-US"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北京力学会学术年会</a:t>
            </a:r>
            <a:r>
              <a:rPr lang="en-US" altLang="zh-CN" b="0" u="none">
                <a:solidFill>
                  <a:srgbClr val="000000"/>
                </a:solidFill>
                <a:highlight>
                  <a:srgbClr val="FFFFFF"/>
                </a:highlight>
                <a:latin typeface="宋体" panose="02010600030101010101" pitchFamily="2" charset="-122"/>
                <a:ea typeface="宋体" panose="02010600030101010101" pitchFamily="2" charset="-122"/>
                <a:cs typeface="宋体" panose="02010600030101010101" pitchFamily="2" charset="-122"/>
              </a:rPr>
              <a:t>. 2015. </a:t>
            </a:r>
            <a:endParaRPr lang="zh-CN" altLang="en-US"/>
          </a:p>
        </p:txBody>
      </p:sp>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custDataLst>
              <p:tags r:id="rId1"/>
            </p:custDataLst>
          </p:nvPr>
        </p:nvSpPr>
        <p:spPr>
          <a:xfrm>
            <a:off x="4700202" y="2508739"/>
            <a:ext cx="3213625" cy="1689885"/>
          </a:xfrm>
          <a:custGeom>
            <a:avLst/>
            <a:gdLst/>
            <a:ahLst/>
            <a:cxnLst/>
            <a:rect l="l" t="t" r="r" b="b"/>
            <a:pathLst>
              <a:path w="2844896" h="1495989">
                <a:moveTo>
                  <a:pt x="2078407" y="914550"/>
                </a:moveTo>
                <a:lnTo>
                  <a:pt x="2165192" y="914550"/>
                </a:lnTo>
                <a:cubicBezTo>
                  <a:pt x="2170510" y="913995"/>
                  <a:pt x="2178162" y="914725"/>
                  <a:pt x="2188147" y="916741"/>
                </a:cubicBezTo>
                <a:cubicBezTo>
                  <a:pt x="2198133" y="918757"/>
                  <a:pt x="2203689" y="925393"/>
                  <a:pt x="2204816" y="936648"/>
                </a:cubicBezTo>
                <a:cubicBezTo>
                  <a:pt x="2204289" y="946413"/>
                  <a:pt x="2199924" y="952707"/>
                  <a:pt x="2191721" y="955529"/>
                </a:cubicBezTo>
                <a:cubicBezTo>
                  <a:pt x="2183518" y="958351"/>
                  <a:pt x="2174637" y="964645"/>
                  <a:pt x="2165079" y="974410"/>
                </a:cubicBezTo>
                <a:cubicBezTo>
                  <a:pt x="2155521" y="984174"/>
                  <a:pt x="2148447" y="1004353"/>
                  <a:pt x="2143856" y="1034946"/>
                </a:cubicBezTo>
                <a:lnTo>
                  <a:pt x="2143856" y="1322220"/>
                </a:lnTo>
                <a:cubicBezTo>
                  <a:pt x="2141053" y="1363913"/>
                  <a:pt x="2131183" y="1397358"/>
                  <a:pt x="2114245" y="1422555"/>
                </a:cubicBezTo>
                <a:cubicBezTo>
                  <a:pt x="2097308" y="1447752"/>
                  <a:pt x="2077955" y="1466007"/>
                  <a:pt x="2056187" y="1477319"/>
                </a:cubicBezTo>
                <a:cubicBezTo>
                  <a:pt x="2034419" y="1488630"/>
                  <a:pt x="2014888" y="1494304"/>
                  <a:pt x="1997595" y="1494340"/>
                </a:cubicBezTo>
                <a:lnTo>
                  <a:pt x="1997595" y="1449474"/>
                </a:lnTo>
                <a:cubicBezTo>
                  <a:pt x="2032251" y="1439013"/>
                  <a:pt x="2057473" y="1423360"/>
                  <a:pt x="2073261" y="1402516"/>
                </a:cubicBezTo>
                <a:cubicBezTo>
                  <a:pt x="2089049" y="1381672"/>
                  <a:pt x="2097880" y="1354399"/>
                  <a:pt x="2099755" y="1320696"/>
                </a:cubicBezTo>
                <a:lnTo>
                  <a:pt x="2099755" y="1034946"/>
                </a:lnTo>
                <a:cubicBezTo>
                  <a:pt x="2095162" y="1004353"/>
                  <a:pt x="2088084" y="984174"/>
                  <a:pt x="2078521" y="974410"/>
                </a:cubicBezTo>
                <a:cubicBezTo>
                  <a:pt x="2068958" y="964645"/>
                  <a:pt x="2060072" y="958351"/>
                  <a:pt x="2051865" y="955529"/>
                </a:cubicBezTo>
                <a:cubicBezTo>
                  <a:pt x="2043658" y="952707"/>
                  <a:pt x="2039290" y="946413"/>
                  <a:pt x="2038763" y="936648"/>
                </a:cubicBezTo>
                <a:cubicBezTo>
                  <a:pt x="2039891" y="925393"/>
                  <a:pt x="2045450" y="918757"/>
                  <a:pt x="2055440" y="916741"/>
                </a:cubicBezTo>
                <a:cubicBezTo>
                  <a:pt x="2065431" y="914725"/>
                  <a:pt x="2073086" y="913995"/>
                  <a:pt x="2078407" y="914550"/>
                </a:cubicBezTo>
                <a:close/>
                <a:moveTo>
                  <a:pt x="1711897" y="914550"/>
                </a:moveTo>
                <a:lnTo>
                  <a:pt x="1927455" y="914550"/>
                </a:lnTo>
                <a:cubicBezTo>
                  <a:pt x="1929965" y="914153"/>
                  <a:pt x="1935047" y="915328"/>
                  <a:pt x="1942703" y="918075"/>
                </a:cubicBezTo>
                <a:cubicBezTo>
                  <a:pt x="1950359" y="920821"/>
                  <a:pt x="1954679" y="927520"/>
                  <a:pt x="1955663" y="938172"/>
                </a:cubicBezTo>
                <a:cubicBezTo>
                  <a:pt x="1955584" y="943506"/>
                  <a:pt x="1954027" y="947888"/>
                  <a:pt x="1950994" y="951317"/>
                </a:cubicBezTo>
                <a:cubicBezTo>
                  <a:pt x="1947960" y="954746"/>
                  <a:pt x="1943926" y="957222"/>
                  <a:pt x="1938891" y="958746"/>
                </a:cubicBezTo>
                <a:cubicBezTo>
                  <a:pt x="1926138" y="962366"/>
                  <a:pt x="1918483" y="966747"/>
                  <a:pt x="1915925" y="971891"/>
                </a:cubicBezTo>
                <a:cubicBezTo>
                  <a:pt x="1913367" y="977034"/>
                  <a:pt x="1912383" y="986369"/>
                  <a:pt x="1912970" y="999894"/>
                </a:cubicBezTo>
                <a:lnTo>
                  <a:pt x="1912970" y="1366416"/>
                </a:lnTo>
                <a:cubicBezTo>
                  <a:pt x="1912532" y="1369549"/>
                  <a:pt x="1912646" y="1376746"/>
                  <a:pt x="1913311" y="1388006"/>
                </a:cubicBezTo>
                <a:cubicBezTo>
                  <a:pt x="1913975" y="1399267"/>
                  <a:pt x="1917816" y="1411036"/>
                  <a:pt x="1924833" y="1423312"/>
                </a:cubicBezTo>
                <a:cubicBezTo>
                  <a:pt x="1931850" y="1435589"/>
                  <a:pt x="1944668" y="1444818"/>
                  <a:pt x="1963287" y="1450998"/>
                </a:cubicBezTo>
                <a:lnTo>
                  <a:pt x="1963287" y="1495861"/>
                </a:lnTo>
                <a:cubicBezTo>
                  <a:pt x="1933592" y="1496431"/>
                  <a:pt x="1906096" y="1495101"/>
                  <a:pt x="1880799" y="1491869"/>
                </a:cubicBezTo>
                <a:cubicBezTo>
                  <a:pt x="1855502" y="1488637"/>
                  <a:pt x="1829922" y="1480083"/>
                  <a:pt x="1804060" y="1466206"/>
                </a:cubicBezTo>
                <a:cubicBezTo>
                  <a:pt x="1770835" y="1447553"/>
                  <a:pt x="1749319" y="1430036"/>
                  <a:pt x="1739513" y="1413656"/>
                </a:cubicBezTo>
                <a:cubicBezTo>
                  <a:pt x="1729707" y="1397277"/>
                  <a:pt x="1725328" y="1379752"/>
                  <a:pt x="1726375" y="1361082"/>
                </a:cubicBezTo>
                <a:lnTo>
                  <a:pt x="1726375" y="999894"/>
                </a:lnTo>
                <a:cubicBezTo>
                  <a:pt x="1726963" y="986369"/>
                  <a:pt x="1725978" y="977034"/>
                  <a:pt x="1723422" y="971891"/>
                </a:cubicBezTo>
                <a:cubicBezTo>
                  <a:pt x="1720866" y="966747"/>
                  <a:pt x="1713215" y="962366"/>
                  <a:pt x="1700467" y="958746"/>
                </a:cubicBezTo>
                <a:cubicBezTo>
                  <a:pt x="1695435" y="957222"/>
                  <a:pt x="1691403" y="954746"/>
                  <a:pt x="1688370" y="951317"/>
                </a:cubicBezTo>
                <a:cubicBezTo>
                  <a:pt x="1685338" y="947888"/>
                  <a:pt x="1683783" y="943506"/>
                  <a:pt x="1683703" y="938172"/>
                </a:cubicBezTo>
                <a:cubicBezTo>
                  <a:pt x="1684688" y="927520"/>
                  <a:pt x="1689006" y="920821"/>
                  <a:pt x="1696657" y="918075"/>
                </a:cubicBezTo>
                <a:cubicBezTo>
                  <a:pt x="1704309" y="915328"/>
                  <a:pt x="1709389" y="914153"/>
                  <a:pt x="1711897" y="914550"/>
                </a:cubicBezTo>
                <a:close/>
                <a:moveTo>
                  <a:pt x="655384" y="914550"/>
                </a:moveTo>
                <a:lnTo>
                  <a:pt x="843561" y="914550"/>
                </a:lnTo>
                <a:cubicBezTo>
                  <a:pt x="852637" y="913979"/>
                  <a:pt x="861713" y="914741"/>
                  <a:pt x="870789" y="916836"/>
                </a:cubicBezTo>
                <a:cubicBezTo>
                  <a:pt x="879865" y="918931"/>
                  <a:pt x="884752" y="925788"/>
                  <a:pt x="885450" y="937407"/>
                </a:cubicBezTo>
                <a:cubicBezTo>
                  <a:pt x="885275" y="943026"/>
                  <a:pt x="883530" y="947597"/>
                  <a:pt x="880214" y="951121"/>
                </a:cubicBezTo>
                <a:cubicBezTo>
                  <a:pt x="876898" y="954644"/>
                  <a:pt x="873058" y="957692"/>
                  <a:pt x="868695" y="960263"/>
                </a:cubicBezTo>
                <a:cubicBezTo>
                  <a:pt x="864426" y="962358"/>
                  <a:pt x="860967" y="964644"/>
                  <a:pt x="858317" y="967120"/>
                </a:cubicBezTo>
                <a:cubicBezTo>
                  <a:pt x="855668" y="969596"/>
                  <a:pt x="854303" y="973405"/>
                  <a:pt x="854224" y="978548"/>
                </a:cubicBezTo>
                <a:cubicBezTo>
                  <a:pt x="854303" y="983516"/>
                  <a:pt x="855096" y="988436"/>
                  <a:pt x="856604" y="993309"/>
                </a:cubicBezTo>
                <a:cubicBezTo>
                  <a:pt x="858111" y="998182"/>
                  <a:pt x="859857" y="1002912"/>
                  <a:pt x="861840" y="1007499"/>
                </a:cubicBezTo>
                <a:lnTo>
                  <a:pt x="956279" y="1223109"/>
                </a:lnTo>
                <a:lnTo>
                  <a:pt x="956279" y="1399101"/>
                </a:lnTo>
                <a:cubicBezTo>
                  <a:pt x="955692" y="1412625"/>
                  <a:pt x="956676" y="1421957"/>
                  <a:pt x="959232" y="1427100"/>
                </a:cubicBezTo>
                <a:cubicBezTo>
                  <a:pt x="961789" y="1432243"/>
                  <a:pt x="969440" y="1436624"/>
                  <a:pt x="982187" y="1440242"/>
                </a:cubicBezTo>
                <a:cubicBezTo>
                  <a:pt x="987219" y="1441766"/>
                  <a:pt x="991252" y="1444242"/>
                  <a:pt x="994284" y="1447671"/>
                </a:cubicBezTo>
                <a:cubicBezTo>
                  <a:pt x="997316" y="1451099"/>
                  <a:pt x="998872" y="1455480"/>
                  <a:pt x="998951" y="1460813"/>
                </a:cubicBezTo>
                <a:cubicBezTo>
                  <a:pt x="997967" y="1471463"/>
                  <a:pt x="993649" y="1478161"/>
                  <a:pt x="985997" y="1480907"/>
                </a:cubicBezTo>
                <a:cubicBezTo>
                  <a:pt x="978345" y="1483653"/>
                  <a:pt x="973265" y="1484828"/>
                  <a:pt x="970757" y="1484431"/>
                </a:cubicBezTo>
                <a:lnTo>
                  <a:pt x="755206" y="1484431"/>
                </a:lnTo>
                <a:cubicBezTo>
                  <a:pt x="752698" y="1484828"/>
                  <a:pt x="747618" y="1483653"/>
                  <a:pt x="739966" y="1480907"/>
                </a:cubicBezTo>
                <a:cubicBezTo>
                  <a:pt x="732315" y="1478161"/>
                  <a:pt x="727997" y="1471463"/>
                  <a:pt x="727012" y="1460813"/>
                </a:cubicBezTo>
                <a:cubicBezTo>
                  <a:pt x="727092" y="1455480"/>
                  <a:pt x="728647" y="1451099"/>
                  <a:pt x="731680" y="1447671"/>
                </a:cubicBezTo>
                <a:cubicBezTo>
                  <a:pt x="734712" y="1444242"/>
                  <a:pt x="738744" y="1441766"/>
                  <a:pt x="743776" y="1440242"/>
                </a:cubicBezTo>
                <a:cubicBezTo>
                  <a:pt x="756524" y="1436624"/>
                  <a:pt x="764175" y="1432243"/>
                  <a:pt x="766731" y="1427100"/>
                </a:cubicBezTo>
                <a:cubicBezTo>
                  <a:pt x="769287" y="1421957"/>
                  <a:pt x="770272" y="1412625"/>
                  <a:pt x="769684" y="1399101"/>
                </a:cubicBezTo>
                <a:lnTo>
                  <a:pt x="769684" y="1263488"/>
                </a:lnTo>
                <a:lnTo>
                  <a:pt x="654622" y="990738"/>
                </a:lnTo>
                <a:cubicBezTo>
                  <a:pt x="652178" y="983929"/>
                  <a:pt x="649447" y="977929"/>
                  <a:pt x="646431" y="972739"/>
                </a:cubicBezTo>
                <a:cubicBezTo>
                  <a:pt x="643415" y="967548"/>
                  <a:pt x="638779" y="962882"/>
                  <a:pt x="632524" y="958739"/>
                </a:cubicBezTo>
                <a:cubicBezTo>
                  <a:pt x="627460" y="956295"/>
                  <a:pt x="623301" y="953565"/>
                  <a:pt x="620047" y="950549"/>
                </a:cubicBezTo>
                <a:cubicBezTo>
                  <a:pt x="616792" y="947533"/>
                  <a:pt x="615109" y="942899"/>
                  <a:pt x="614998" y="936645"/>
                </a:cubicBezTo>
                <a:cubicBezTo>
                  <a:pt x="615681" y="925391"/>
                  <a:pt x="620412" y="918756"/>
                  <a:pt x="629191" y="916741"/>
                </a:cubicBezTo>
                <a:cubicBezTo>
                  <a:pt x="637969" y="914725"/>
                  <a:pt x="646701" y="913995"/>
                  <a:pt x="655384" y="914550"/>
                </a:cubicBezTo>
                <a:close/>
                <a:moveTo>
                  <a:pt x="981287" y="914384"/>
                </a:moveTo>
                <a:cubicBezTo>
                  <a:pt x="986555" y="914130"/>
                  <a:pt x="991704" y="914185"/>
                  <a:pt x="996733" y="914550"/>
                </a:cubicBezTo>
                <a:lnTo>
                  <a:pt x="1081269" y="914550"/>
                </a:lnTo>
                <a:cubicBezTo>
                  <a:pt x="1090550" y="914138"/>
                  <a:pt x="1099213" y="915344"/>
                  <a:pt x="1107258" y="918169"/>
                </a:cubicBezTo>
                <a:cubicBezTo>
                  <a:pt x="1115302" y="920995"/>
                  <a:pt x="1119585" y="927915"/>
                  <a:pt x="1120109" y="938931"/>
                </a:cubicBezTo>
                <a:cubicBezTo>
                  <a:pt x="1119982" y="945264"/>
                  <a:pt x="1118142" y="950121"/>
                  <a:pt x="1114588" y="953501"/>
                </a:cubicBezTo>
                <a:cubicBezTo>
                  <a:pt x="1111034" y="956882"/>
                  <a:pt x="1106528" y="959644"/>
                  <a:pt x="1101070" y="961787"/>
                </a:cubicBezTo>
                <a:cubicBezTo>
                  <a:pt x="1086060" y="967818"/>
                  <a:pt x="1074954" y="974802"/>
                  <a:pt x="1067751" y="982738"/>
                </a:cubicBezTo>
                <a:cubicBezTo>
                  <a:pt x="1060547" y="990675"/>
                  <a:pt x="1053630" y="1002229"/>
                  <a:pt x="1046998" y="1017404"/>
                </a:cubicBezTo>
                <a:lnTo>
                  <a:pt x="972281" y="1181206"/>
                </a:lnTo>
                <a:lnTo>
                  <a:pt x="947992" y="1127113"/>
                </a:lnTo>
                <a:lnTo>
                  <a:pt x="987594" y="1038736"/>
                </a:lnTo>
                <a:cubicBezTo>
                  <a:pt x="990736" y="1032339"/>
                  <a:pt x="993401" y="1025895"/>
                  <a:pt x="995591" y="1019403"/>
                </a:cubicBezTo>
                <a:cubicBezTo>
                  <a:pt x="997780" y="1012912"/>
                  <a:pt x="998923" y="1005896"/>
                  <a:pt x="999018" y="998357"/>
                </a:cubicBezTo>
                <a:cubicBezTo>
                  <a:pt x="998378" y="983801"/>
                  <a:pt x="993903" y="974141"/>
                  <a:pt x="985591" y="969377"/>
                </a:cubicBezTo>
                <a:cubicBezTo>
                  <a:pt x="977280" y="964613"/>
                  <a:pt x="968968" y="960653"/>
                  <a:pt x="960657" y="957498"/>
                </a:cubicBezTo>
                <a:cubicBezTo>
                  <a:pt x="952345" y="954342"/>
                  <a:pt x="947870" y="947899"/>
                  <a:pt x="947230" y="938169"/>
                </a:cubicBezTo>
                <a:cubicBezTo>
                  <a:pt x="948151" y="925185"/>
                  <a:pt x="954116" y="917820"/>
                  <a:pt x="965127" y="916074"/>
                </a:cubicBezTo>
                <a:cubicBezTo>
                  <a:pt x="970633" y="915201"/>
                  <a:pt x="976020" y="914637"/>
                  <a:pt x="981287" y="914384"/>
                </a:cubicBezTo>
                <a:close/>
                <a:moveTo>
                  <a:pt x="1395253" y="903120"/>
                </a:moveTo>
                <a:cubicBezTo>
                  <a:pt x="1449026" y="908530"/>
                  <a:pt x="1493429" y="925057"/>
                  <a:pt x="1528462" y="952701"/>
                </a:cubicBezTo>
                <a:cubicBezTo>
                  <a:pt x="1563495" y="980346"/>
                  <a:pt x="1589555" y="1015609"/>
                  <a:pt x="1606642" y="1058490"/>
                </a:cubicBezTo>
                <a:cubicBezTo>
                  <a:pt x="1623729" y="1101371"/>
                  <a:pt x="1632239" y="1148372"/>
                  <a:pt x="1632173" y="1199493"/>
                </a:cubicBezTo>
                <a:cubicBezTo>
                  <a:pt x="1632239" y="1250613"/>
                  <a:pt x="1623729" y="1297614"/>
                  <a:pt x="1606642" y="1340496"/>
                </a:cubicBezTo>
                <a:cubicBezTo>
                  <a:pt x="1589555" y="1383377"/>
                  <a:pt x="1563495" y="1418639"/>
                  <a:pt x="1528462" y="1446283"/>
                </a:cubicBezTo>
                <a:cubicBezTo>
                  <a:pt x="1493429" y="1473927"/>
                  <a:pt x="1449026" y="1490453"/>
                  <a:pt x="1395253" y="1495861"/>
                </a:cubicBezTo>
                <a:lnTo>
                  <a:pt x="1395253" y="1451672"/>
                </a:lnTo>
                <a:cubicBezTo>
                  <a:pt x="1412556" y="1444911"/>
                  <a:pt x="1423519" y="1436530"/>
                  <a:pt x="1428143" y="1426531"/>
                </a:cubicBezTo>
                <a:cubicBezTo>
                  <a:pt x="1432766" y="1416531"/>
                  <a:pt x="1434768" y="1406627"/>
                  <a:pt x="1434148" y="1396818"/>
                </a:cubicBezTo>
                <a:lnTo>
                  <a:pt x="1434148" y="1002168"/>
                </a:lnTo>
                <a:cubicBezTo>
                  <a:pt x="1434768" y="992359"/>
                  <a:pt x="1432766" y="982455"/>
                  <a:pt x="1428143" y="972455"/>
                </a:cubicBezTo>
                <a:cubicBezTo>
                  <a:pt x="1423519" y="962455"/>
                  <a:pt x="1412556" y="954075"/>
                  <a:pt x="1395253" y="947313"/>
                </a:cubicBezTo>
                <a:close/>
                <a:moveTo>
                  <a:pt x="1360934" y="903120"/>
                </a:moveTo>
                <a:lnTo>
                  <a:pt x="1360934" y="947313"/>
                </a:lnTo>
                <a:cubicBezTo>
                  <a:pt x="1343631" y="954075"/>
                  <a:pt x="1332668" y="962455"/>
                  <a:pt x="1328045" y="972455"/>
                </a:cubicBezTo>
                <a:cubicBezTo>
                  <a:pt x="1323421" y="982455"/>
                  <a:pt x="1321419" y="992359"/>
                  <a:pt x="1322039" y="1002168"/>
                </a:cubicBezTo>
                <a:lnTo>
                  <a:pt x="1322039" y="1396818"/>
                </a:lnTo>
                <a:cubicBezTo>
                  <a:pt x="1321419" y="1406627"/>
                  <a:pt x="1323421" y="1416531"/>
                  <a:pt x="1328045" y="1426531"/>
                </a:cubicBezTo>
                <a:cubicBezTo>
                  <a:pt x="1332668" y="1436530"/>
                  <a:pt x="1343631" y="1444911"/>
                  <a:pt x="1360934" y="1451672"/>
                </a:cubicBezTo>
                <a:lnTo>
                  <a:pt x="1360934" y="1495861"/>
                </a:lnTo>
                <a:cubicBezTo>
                  <a:pt x="1307161" y="1490453"/>
                  <a:pt x="1262757" y="1473927"/>
                  <a:pt x="1227724" y="1446283"/>
                </a:cubicBezTo>
                <a:cubicBezTo>
                  <a:pt x="1192691" y="1418639"/>
                  <a:pt x="1166632" y="1383377"/>
                  <a:pt x="1149545" y="1340496"/>
                </a:cubicBezTo>
                <a:cubicBezTo>
                  <a:pt x="1132458" y="1297614"/>
                  <a:pt x="1123948" y="1250613"/>
                  <a:pt x="1124014" y="1199493"/>
                </a:cubicBezTo>
                <a:cubicBezTo>
                  <a:pt x="1123948" y="1148372"/>
                  <a:pt x="1132458" y="1101371"/>
                  <a:pt x="1149545" y="1058490"/>
                </a:cubicBezTo>
                <a:cubicBezTo>
                  <a:pt x="1166632" y="1015609"/>
                  <a:pt x="1192691" y="980346"/>
                  <a:pt x="1227724" y="952701"/>
                </a:cubicBezTo>
                <a:cubicBezTo>
                  <a:pt x="1262757" y="925057"/>
                  <a:pt x="1307161" y="908530"/>
                  <a:pt x="1360934" y="903120"/>
                </a:cubicBezTo>
                <a:close/>
                <a:moveTo>
                  <a:pt x="1756855" y="143363"/>
                </a:moveTo>
                <a:lnTo>
                  <a:pt x="1758376" y="143363"/>
                </a:lnTo>
                <a:lnTo>
                  <a:pt x="1800956" y="219541"/>
                </a:lnTo>
                <a:lnTo>
                  <a:pt x="1800956" y="449635"/>
                </a:lnTo>
                <a:cubicBezTo>
                  <a:pt x="1805548" y="480228"/>
                  <a:pt x="1812625" y="500407"/>
                  <a:pt x="1822186" y="510172"/>
                </a:cubicBezTo>
                <a:cubicBezTo>
                  <a:pt x="1831747" y="519937"/>
                  <a:pt x="1840630" y="526230"/>
                  <a:pt x="1848836" y="529052"/>
                </a:cubicBezTo>
                <a:cubicBezTo>
                  <a:pt x="1857041" y="531875"/>
                  <a:pt x="1861408" y="538168"/>
                  <a:pt x="1861935" y="547933"/>
                </a:cubicBezTo>
                <a:cubicBezTo>
                  <a:pt x="1860807" y="559188"/>
                  <a:pt x="1855249" y="565824"/>
                  <a:pt x="1845261" y="567840"/>
                </a:cubicBezTo>
                <a:cubicBezTo>
                  <a:pt x="1835273" y="569856"/>
                  <a:pt x="1827618" y="570587"/>
                  <a:pt x="1822299" y="570031"/>
                </a:cubicBezTo>
                <a:lnTo>
                  <a:pt x="1735519" y="570031"/>
                </a:lnTo>
                <a:cubicBezTo>
                  <a:pt x="1730201" y="570587"/>
                  <a:pt x="1722549" y="569856"/>
                  <a:pt x="1712564" y="567840"/>
                </a:cubicBezTo>
                <a:cubicBezTo>
                  <a:pt x="1702579" y="565824"/>
                  <a:pt x="1697023" y="559188"/>
                  <a:pt x="1695895" y="547933"/>
                </a:cubicBezTo>
                <a:cubicBezTo>
                  <a:pt x="1696422" y="538168"/>
                  <a:pt x="1700787" y="531875"/>
                  <a:pt x="1708990" y="529052"/>
                </a:cubicBezTo>
                <a:cubicBezTo>
                  <a:pt x="1717194" y="526230"/>
                  <a:pt x="1726074" y="519937"/>
                  <a:pt x="1735632" y="510172"/>
                </a:cubicBezTo>
                <a:cubicBezTo>
                  <a:pt x="1745190" y="500407"/>
                  <a:pt x="1752265" y="480228"/>
                  <a:pt x="1756855" y="449635"/>
                </a:cubicBezTo>
                <a:close/>
                <a:moveTo>
                  <a:pt x="1301910" y="106830"/>
                </a:moveTo>
                <a:lnTo>
                  <a:pt x="1304195" y="106830"/>
                </a:lnTo>
                <a:lnTo>
                  <a:pt x="1323944" y="192936"/>
                </a:lnTo>
                <a:lnTo>
                  <a:pt x="1252316" y="453445"/>
                </a:lnTo>
                <a:cubicBezTo>
                  <a:pt x="1246381" y="476019"/>
                  <a:pt x="1245684" y="492212"/>
                  <a:pt x="1250223" y="502023"/>
                </a:cubicBezTo>
                <a:cubicBezTo>
                  <a:pt x="1254762" y="511833"/>
                  <a:pt x="1263587" y="519263"/>
                  <a:pt x="1276700" y="524311"/>
                </a:cubicBezTo>
                <a:cubicBezTo>
                  <a:pt x="1282986" y="526740"/>
                  <a:pt x="1288320" y="529693"/>
                  <a:pt x="1292702" y="533169"/>
                </a:cubicBezTo>
                <a:cubicBezTo>
                  <a:pt x="1297083" y="536646"/>
                  <a:pt x="1299369" y="542075"/>
                  <a:pt x="1299560" y="549457"/>
                </a:cubicBezTo>
                <a:cubicBezTo>
                  <a:pt x="1298862" y="559649"/>
                  <a:pt x="1294162" y="565745"/>
                  <a:pt x="1285463" y="567745"/>
                </a:cubicBezTo>
                <a:cubicBezTo>
                  <a:pt x="1276763" y="569745"/>
                  <a:pt x="1268254" y="570507"/>
                  <a:pt x="1259936" y="570031"/>
                </a:cubicBezTo>
                <a:lnTo>
                  <a:pt x="1172367" y="570031"/>
                </a:lnTo>
                <a:cubicBezTo>
                  <a:pt x="1163928" y="570460"/>
                  <a:pt x="1154918" y="569412"/>
                  <a:pt x="1145338" y="566888"/>
                </a:cubicBezTo>
                <a:cubicBezTo>
                  <a:pt x="1135757" y="564364"/>
                  <a:pt x="1130554" y="557791"/>
                  <a:pt x="1129729" y="547171"/>
                </a:cubicBezTo>
                <a:cubicBezTo>
                  <a:pt x="1129920" y="538614"/>
                  <a:pt x="1132775" y="533058"/>
                  <a:pt x="1138295" y="530502"/>
                </a:cubicBezTo>
                <a:cubicBezTo>
                  <a:pt x="1143815" y="527946"/>
                  <a:pt x="1150858" y="524867"/>
                  <a:pt x="1159423" y="521263"/>
                </a:cubicBezTo>
                <a:cubicBezTo>
                  <a:pt x="1167639" y="517644"/>
                  <a:pt x="1176333" y="510024"/>
                  <a:pt x="1185507" y="498403"/>
                </a:cubicBezTo>
                <a:cubicBezTo>
                  <a:pt x="1194681" y="486783"/>
                  <a:pt x="1203007" y="467733"/>
                  <a:pt x="1210486" y="441253"/>
                </a:cubicBezTo>
                <a:close/>
                <a:moveTo>
                  <a:pt x="2651348" y="150"/>
                </a:moveTo>
                <a:lnTo>
                  <a:pt x="2781650" y="150"/>
                </a:lnTo>
                <a:cubicBezTo>
                  <a:pt x="2791334" y="-326"/>
                  <a:pt x="2800351" y="817"/>
                  <a:pt x="2808701" y="3579"/>
                </a:cubicBezTo>
                <a:cubicBezTo>
                  <a:pt x="2817051" y="6341"/>
                  <a:pt x="2821496" y="13579"/>
                  <a:pt x="2822036" y="25292"/>
                </a:cubicBezTo>
                <a:cubicBezTo>
                  <a:pt x="2821718" y="33800"/>
                  <a:pt x="2818734" y="40022"/>
                  <a:pt x="2813083" y="43958"/>
                </a:cubicBezTo>
                <a:cubicBezTo>
                  <a:pt x="2807431" y="47895"/>
                  <a:pt x="2801018" y="51069"/>
                  <a:pt x="2793842" y="53482"/>
                </a:cubicBezTo>
                <a:cubicBezTo>
                  <a:pt x="2768585" y="63275"/>
                  <a:pt x="2748995" y="75687"/>
                  <a:pt x="2735073" y="90718"/>
                </a:cubicBezTo>
                <a:cubicBezTo>
                  <a:pt x="2721150" y="105749"/>
                  <a:pt x="2706704" y="124066"/>
                  <a:pt x="2691734" y="145668"/>
                </a:cubicBezTo>
                <a:lnTo>
                  <a:pt x="2677256" y="165477"/>
                </a:lnTo>
                <a:lnTo>
                  <a:pt x="2799938" y="486987"/>
                </a:lnTo>
                <a:cubicBezTo>
                  <a:pt x="2802954" y="495384"/>
                  <a:pt x="2806066" y="502780"/>
                  <a:pt x="2809273" y="509177"/>
                </a:cubicBezTo>
                <a:cubicBezTo>
                  <a:pt x="2812479" y="515573"/>
                  <a:pt x="2818258" y="520874"/>
                  <a:pt x="2826608" y="525081"/>
                </a:cubicBezTo>
                <a:cubicBezTo>
                  <a:pt x="2832371" y="527525"/>
                  <a:pt x="2836847" y="530445"/>
                  <a:pt x="2840038" y="533842"/>
                </a:cubicBezTo>
                <a:cubicBezTo>
                  <a:pt x="2843229" y="537239"/>
                  <a:pt x="2844848" y="542445"/>
                  <a:pt x="2844896" y="549461"/>
                </a:cubicBezTo>
                <a:cubicBezTo>
                  <a:pt x="2844166" y="559984"/>
                  <a:pt x="2839340" y="566174"/>
                  <a:pt x="2830418" y="568031"/>
                </a:cubicBezTo>
                <a:cubicBezTo>
                  <a:pt x="2821496" y="569888"/>
                  <a:pt x="2812860" y="570555"/>
                  <a:pt x="2804510" y="570031"/>
                </a:cubicBezTo>
                <a:lnTo>
                  <a:pt x="2613248" y="570031"/>
                </a:lnTo>
                <a:cubicBezTo>
                  <a:pt x="2603898" y="570523"/>
                  <a:pt x="2594976" y="569539"/>
                  <a:pt x="2586483" y="567079"/>
                </a:cubicBezTo>
                <a:cubicBezTo>
                  <a:pt x="2577990" y="564619"/>
                  <a:pt x="2573449" y="557730"/>
                  <a:pt x="2572862" y="546413"/>
                </a:cubicBezTo>
                <a:cubicBezTo>
                  <a:pt x="2573248" y="538348"/>
                  <a:pt x="2575948" y="532638"/>
                  <a:pt x="2580962" y="529285"/>
                </a:cubicBezTo>
                <a:cubicBezTo>
                  <a:pt x="2585976" y="525932"/>
                  <a:pt x="2590990" y="523044"/>
                  <a:pt x="2596004" y="520622"/>
                </a:cubicBezTo>
                <a:cubicBezTo>
                  <a:pt x="2601019" y="518200"/>
                  <a:pt x="2603718" y="514353"/>
                  <a:pt x="2604104" y="509081"/>
                </a:cubicBezTo>
                <a:cubicBezTo>
                  <a:pt x="2603993" y="505796"/>
                  <a:pt x="2603263" y="501891"/>
                  <a:pt x="2601913" y="497367"/>
                </a:cubicBezTo>
                <a:cubicBezTo>
                  <a:pt x="2600564" y="492844"/>
                  <a:pt x="2599262" y="489130"/>
                  <a:pt x="2598008" y="486225"/>
                </a:cubicBezTo>
                <a:lnTo>
                  <a:pt x="2550764" y="344517"/>
                </a:lnTo>
                <a:cubicBezTo>
                  <a:pt x="2548351" y="337247"/>
                  <a:pt x="2546129" y="329692"/>
                  <a:pt x="2544097" y="321851"/>
                </a:cubicBezTo>
                <a:cubicBezTo>
                  <a:pt x="2542065" y="314010"/>
                  <a:pt x="2540985" y="306074"/>
                  <a:pt x="2540858" y="298043"/>
                </a:cubicBezTo>
                <a:cubicBezTo>
                  <a:pt x="2541017" y="290234"/>
                  <a:pt x="2542795" y="283377"/>
                  <a:pt x="2546192" y="277472"/>
                </a:cubicBezTo>
                <a:cubicBezTo>
                  <a:pt x="2549589" y="271568"/>
                  <a:pt x="2553653" y="265473"/>
                  <a:pt x="2558384" y="259187"/>
                </a:cubicBezTo>
                <a:lnTo>
                  <a:pt x="2646776" y="133478"/>
                </a:lnTo>
                <a:cubicBezTo>
                  <a:pt x="2652269" y="126288"/>
                  <a:pt x="2656904" y="118765"/>
                  <a:pt x="2660683" y="110908"/>
                </a:cubicBezTo>
                <a:cubicBezTo>
                  <a:pt x="2664461" y="103051"/>
                  <a:pt x="2666429" y="94575"/>
                  <a:pt x="2666588" y="85480"/>
                </a:cubicBezTo>
                <a:cubicBezTo>
                  <a:pt x="2666525" y="75338"/>
                  <a:pt x="2663984" y="67243"/>
                  <a:pt x="2658968" y="61196"/>
                </a:cubicBezTo>
                <a:cubicBezTo>
                  <a:pt x="2653952" y="55148"/>
                  <a:pt x="2646840" y="50291"/>
                  <a:pt x="2637632" y="46625"/>
                </a:cubicBezTo>
                <a:cubicBezTo>
                  <a:pt x="2631314" y="44260"/>
                  <a:pt x="2625853" y="41562"/>
                  <a:pt x="2621249" y="38530"/>
                </a:cubicBezTo>
                <a:cubicBezTo>
                  <a:pt x="2616645" y="35498"/>
                  <a:pt x="2614233" y="30324"/>
                  <a:pt x="2614010" y="23007"/>
                </a:cubicBezTo>
                <a:cubicBezTo>
                  <a:pt x="2614566" y="11721"/>
                  <a:pt x="2618788" y="4960"/>
                  <a:pt x="2626678" y="2722"/>
                </a:cubicBezTo>
                <a:cubicBezTo>
                  <a:pt x="2634568" y="484"/>
                  <a:pt x="2642792" y="-374"/>
                  <a:pt x="2651348" y="150"/>
                </a:cubicBezTo>
                <a:close/>
                <a:moveTo>
                  <a:pt x="2311591" y="150"/>
                </a:moveTo>
                <a:lnTo>
                  <a:pt x="2527142" y="150"/>
                </a:lnTo>
                <a:cubicBezTo>
                  <a:pt x="2529650" y="-247"/>
                  <a:pt x="2534730" y="928"/>
                  <a:pt x="2542382" y="3674"/>
                </a:cubicBezTo>
                <a:cubicBezTo>
                  <a:pt x="2550034" y="6420"/>
                  <a:pt x="2554352" y="13118"/>
                  <a:pt x="2555336" y="23769"/>
                </a:cubicBezTo>
                <a:cubicBezTo>
                  <a:pt x="2555257" y="29102"/>
                  <a:pt x="2553701" y="33483"/>
                  <a:pt x="2550669" y="36911"/>
                </a:cubicBezTo>
                <a:cubicBezTo>
                  <a:pt x="2547637" y="40339"/>
                  <a:pt x="2543605" y="42816"/>
                  <a:pt x="2538572" y="44339"/>
                </a:cubicBezTo>
                <a:cubicBezTo>
                  <a:pt x="2525825" y="47958"/>
                  <a:pt x="2518174" y="52339"/>
                  <a:pt x="2515617" y="57482"/>
                </a:cubicBezTo>
                <a:cubicBezTo>
                  <a:pt x="2513061" y="62624"/>
                  <a:pt x="2512077" y="71957"/>
                  <a:pt x="2512664" y="85480"/>
                </a:cubicBezTo>
                <a:lnTo>
                  <a:pt x="2512664" y="484701"/>
                </a:lnTo>
                <a:cubicBezTo>
                  <a:pt x="2512077" y="498225"/>
                  <a:pt x="2513061" y="507558"/>
                  <a:pt x="2515617" y="512700"/>
                </a:cubicBezTo>
                <a:cubicBezTo>
                  <a:pt x="2518174" y="517843"/>
                  <a:pt x="2525825" y="522224"/>
                  <a:pt x="2538572" y="525842"/>
                </a:cubicBezTo>
                <a:cubicBezTo>
                  <a:pt x="2543605" y="527366"/>
                  <a:pt x="2547637" y="529842"/>
                  <a:pt x="2550669" y="533271"/>
                </a:cubicBezTo>
                <a:cubicBezTo>
                  <a:pt x="2553701" y="536699"/>
                  <a:pt x="2555257" y="541080"/>
                  <a:pt x="2555336" y="546413"/>
                </a:cubicBezTo>
                <a:cubicBezTo>
                  <a:pt x="2554352" y="557063"/>
                  <a:pt x="2550034" y="563761"/>
                  <a:pt x="2542382" y="566507"/>
                </a:cubicBezTo>
                <a:cubicBezTo>
                  <a:pt x="2534730" y="569253"/>
                  <a:pt x="2529650" y="570428"/>
                  <a:pt x="2527142" y="570031"/>
                </a:cubicBezTo>
                <a:lnTo>
                  <a:pt x="2311591" y="570031"/>
                </a:lnTo>
                <a:cubicBezTo>
                  <a:pt x="2309083" y="570428"/>
                  <a:pt x="2304003" y="569253"/>
                  <a:pt x="2296351" y="566507"/>
                </a:cubicBezTo>
                <a:cubicBezTo>
                  <a:pt x="2288699" y="563761"/>
                  <a:pt x="2284381" y="557063"/>
                  <a:pt x="2283397" y="546413"/>
                </a:cubicBezTo>
                <a:cubicBezTo>
                  <a:pt x="2283477" y="541080"/>
                  <a:pt x="2285032" y="536699"/>
                  <a:pt x="2288065" y="533271"/>
                </a:cubicBezTo>
                <a:cubicBezTo>
                  <a:pt x="2291097" y="529842"/>
                  <a:pt x="2295129" y="527366"/>
                  <a:pt x="2300161" y="525842"/>
                </a:cubicBezTo>
                <a:cubicBezTo>
                  <a:pt x="2312909" y="522224"/>
                  <a:pt x="2320560" y="517843"/>
                  <a:pt x="2323116" y="512700"/>
                </a:cubicBezTo>
                <a:cubicBezTo>
                  <a:pt x="2325672" y="507558"/>
                  <a:pt x="2326656" y="498225"/>
                  <a:pt x="2326069" y="484701"/>
                </a:cubicBezTo>
                <a:lnTo>
                  <a:pt x="2326069" y="85480"/>
                </a:lnTo>
                <a:cubicBezTo>
                  <a:pt x="2326656" y="71957"/>
                  <a:pt x="2325672" y="62624"/>
                  <a:pt x="2323116" y="57482"/>
                </a:cubicBezTo>
                <a:cubicBezTo>
                  <a:pt x="2320560" y="52339"/>
                  <a:pt x="2312909" y="47958"/>
                  <a:pt x="2300161" y="44339"/>
                </a:cubicBezTo>
                <a:cubicBezTo>
                  <a:pt x="2295129" y="42816"/>
                  <a:pt x="2291097" y="40339"/>
                  <a:pt x="2288065" y="36911"/>
                </a:cubicBezTo>
                <a:cubicBezTo>
                  <a:pt x="2285032" y="33483"/>
                  <a:pt x="2283477" y="29102"/>
                  <a:pt x="2283397" y="23769"/>
                </a:cubicBezTo>
                <a:cubicBezTo>
                  <a:pt x="2284381" y="13118"/>
                  <a:pt x="2288699" y="6420"/>
                  <a:pt x="2296351" y="3674"/>
                </a:cubicBezTo>
                <a:cubicBezTo>
                  <a:pt x="2304003" y="928"/>
                  <a:pt x="2309083" y="-247"/>
                  <a:pt x="2311591" y="150"/>
                </a:cubicBezTo>
                <a:close/>
                <a:moveTo>
                  <a:pt x="2079933" y="150"/>
                </a:moveTo>
                <a:lnTo>
                  <a:pt x="2183480" y="150"/>
                </a:lnTo>
                <a:cubicBezTo>
                  <a:pt x="2188179" y="-231"/>
                  <a:pt x="2194592" y="912"/>
                  <a:pt x="2202720" y="3577"/>
                </a:cubicBezTo>
                <a:cubicBezTo>
                  <a:pt x="2210849" y="6243"/>
                  <a:pt x="2215357" y="12718"/>
                  <a:pt x="2216246" y="23002"/>
                </a:cubicBezTo>
                <a:cubicBezTo>
                  <a:pt x="2215475" y="33437"/>
                  <a:pt x="2210075" y="40499"/>
                  <a:pt x="2200046" y="44191"/>
                </a:cubicBezTo>
                <a:cubicBezTo>
                  <a:pt x="2190018" y="47882"/>
                  <a:pt x="2179990" y="55679"/>
                  <a:pt x="2169962" y="67580"/>
                </a:cubicBezTo>
                <a:cubicBezTo>
                  <a:pt x="2159933" y="79482"/>
                  <a:pt x="2154533" y="102965"/>
                  <a:pt x="2153762" y="138031"/>
                </a:cubicBezTo>
                <a:lnTo>
                  <a:pt x="2153762" y="323143"/>
                </a:lnTo>
                <a:lnTo>
                  <a:pt x="2152241" y="323143"/>
                </a:lnTo>
                <a:lnTo>
                  <a:pt x="2109661" y="246203"/>
                </a:lnTo>
                <a:lnTo>
                  <a:pt x="2109661" y="138031"/>
                </a:lnTo>
                <a:cubicBezTo>
                  <a:pt x="2108890" y="102965"/>
                  <a:pt x="2103488" y="79482"/>
                  <a:pt x="2093456" y="67580"/>
                </a:cubicBezTo>
                <a:cubicBezTo>
                  <a:pt x="2083425" y="55679"/>
                  <a:pt x="2073393" y="47882"/>
                  <a:pt x="2063362" y="44191"/>
                </a:cubicBezTo>
                <a:cubicBezTo>
                  <a:pt x="2053330" y="40499"/>
                  <a:pt x="2047929" y="33437"/>
                  <a:pt x="2047157" y="23002"/>
                </a:cubicBezTo>
                <a:cubicBezTo>
                  <a:pt x="2048046" y="12718"/>
                  <a:pt x="2052556" y="6243"/>
                  <a:pt x="2060687" y="3578"/>
                </a:cubicBezTo>
                <a:cubicBezTo>
                  <a:pt x="2068817" y="912"/>
                  <a:pt x="2075233" y="-231"/>
                  <a:pt x="2079933" y="150"/>
                </a:cubicBezTo>
                <a:close/>
                <a:moveTo>
                  <a:pt x="1736281" y="150"/>
                </a:moveTo>
                <a:lnTo>
                  <a:pt x="1932060" y="150"/>
                </a:lnTo>
                <a:lnTo>
                  <a:pt x="2153762" y="385627"/>
                </a:lnTo>
                <a:lnTo>
                  <a:pt x="2153762" y="570031"/>
                </a:lnTo>
                <a:lnTo>
                  <a:pt x="2040297" y="570031"/>
                </a:lnTo>
                <a:lnTo>
                  <a:pt x="1761417" y="89277"/>
                </a:lnTo>
                <a:cubicBezTo>
                  <a:pt x="1755945" y="78755"/>
                  <a:pt x="1750709" y="70280"/>
                  <a:pt x="1745710" y="63852"/>
                </a:cubicBezTo>
                <a:cubicBezTo>
                  <a:pt x="1740710" y="57425"/>
                  <a:pt x="1732233" y="52188"/>
                  <a:pt x="1720279" y="48141"/>
                </a:cubicBezTo>
                <a:cubicBezTo>
                  <a:pt x="1713659" y="46173"/>
                  <a:pt x="1708230" y="43634"/>
                  <a:pt x="1703992" y="40523"/>
                </a:cubicBezTo>
                <a:cubicBezTo>
                  <a:pt x="1699753" y="37412"/>
                  <a:pt x="1697562" y="31826"/>
                  <a:pt x="1697419" y="23764"/>
                </a:cubicBezTo>
                <a:cubicBezTo>
                  <a:pt x="1698038" y="12829"/>
                  <a:pt x="1702515" y="6132"/>
                  <a:pt x="1710850" y="3672"/>
                </a:cubicBezTo>
                <a:cubicBezTo>
                  <a:pt x="1719184" y="1212"/>
                  <a:pt x="1727661" y="38"/>
                  <a:pt x="1736281" y="150"/>
                </a:cubicBezTo>
                <a:close/>
                <a:moveTo>
                  <a:pt x="1330802" y="150"/>
                </a:moveTo>
                <a:lnTo>
                  <a:pt x="1499204" y="150"/>
                </a:lnTo>
                <a:lnTo>
                  <a:pt x="1613504" y="481639"/>
                </a:lnTo>
                <a:cubicBezTo>
                  <a:pt x="1615282" y="492275"/>
                  <a:pt x="1617631" y="501292"/>
                  <a:pt x="1620552" y="508690"/>
                </a:cubicBezTo>
                <a:cubicBezTo>
                  <a:pt x="1623474" y="516088"/>
                  <a:pt x="1630014" y="522057"/>
                  <a:pt x="1640174" y="526597"/>
                </a:cubicBezTo>
                <a:cubicBezTo>
                  <a:pt x="1645635" y="528724"/>
                  <a:pt x="1650143" y="531518"/>
                  <a:pt x="1653700" y="534979"/>
                </a:cubicBezTo>
                <a:cubicBezTo>
                  <a:pt x="1657255" y="538440"/>
                  <a:pt x="1659097" y="543520"/>
                  <a:pt x="1659224" y="550219"/>
                </a:cubicBezTo>
                <a:cubicBezTo>
                  <a:pt x="1658382" y="560046"/>
                  <a:pt x="1653207" y="565919"/>
                  <a:pt x="1643698" y="567840"/>
                </a:cubicBezTo>
                <a:cubicBezTo>
                  <a:pt x="1634189" y="569761"/>
                  <a:pt x="1625394" y="570491"/>
                  <a:pt x="1617314" y="570031"/>
                </a:cubicBezTo>
                <a:lnTo>
                  <a:pt x="1427576" y="570031"/>
                </a:lnTo>
                <a:cubicBezTo>
                  <a:pt x="1419353" y="570380"/>
                  <a:pt x="1411225" y="569301"/>
                  <a:pt x="1403192" y="566793"/>
                </a:cubicBezTo>
                <a:cubicBezTo>
                  <a:pt x="1395159" y="564284"/>
                  <a:pt x="1390841" y="558252"/>
                  <a:pt x="1390238" y="548695"/>
                </a:cubicBezTo>
                <a:cubicBezTo>
                  <a:pt x="1390222" y="542805"/>
                  <a:pt x="1391397" y="538392"/>
                  <a:pt x="1393762" y="535455"/>
                </a:cubicBezTo>
                <a:cubicBezTo>
                  <a:pt x="1396128" y="532518"/>
                  <a:pt x="1399779" y="529820"/>
                  <a:pt x="1404716" y="527359"/>
                </a:cubicBezTo>
                <a:cubicBezTo>
                  <a:pt x="1414479" y="522279"/>
                  <a:pt x="1420480" y="516818"/>
                  <a:pt x="1422718" y="510976"/>
                </a:cubicBezTo>
                <a:cubicBezTo>
                  <a:pt x="1424957" y="505134"/>
                  <a:pt x="1424290" y="495101"/>
                  <a:pt x="1420718" y="480877"/>
                </a:cubicBezTo>
                <a:lnTo>
                  <a:pt x="1405478" y="422203"/>
                </a:lnTo>
                <a:lnTo>
                  <a:pt x="1294226" y="422203"/>
                </a:lnTo>
                <a:lnTo>
                  <a:pt x="1304894" y="378102"/>
                </a:lnTo>
                <a:lnTo>
                  <a:pt x="1397858" y="378102"/>
                </a:lnTo>
                <a:lnTo>
                  <a:pt x="1320896" y="41298"/>
                </a:lnTo>
                <a:close/>
                <a:moveTo>
                  <a:pt x="847014" y="150"/>
                </a:moveTo>
                <a:lnTo>
                  <a:pt x="1062578" y="150"/>
                </a:lnTo>
                <a:cubicBezTo>
                  <a:pt x="1065086" y="-247"/>
                  <a:pt x="1070166" y="928"/>
                  <a:pt x="1077818" y="3675"/>
                </a:cubicBezTo>
                <a:cubicBezTo>
                  <a:pt x="1085470" y="6421"/>
                  <a:pt x="1089788" y="13120"/>
                  <a:pt x="1090772" y="23772"/>
                </a:cubicBezTo>
                <a:cubicBezTo>
                  <a:pt x="1090693" y="29106"/>
                  <a:pt x="1089137" y="33488"/>
                  <a:pt x="1086105" y="36917"/>
                </a:cubicBezTo>
                <a:cubicBezTo>
                  <a:pt x="1083073" y="40346"/>
                  <a:pt x="1079041" y="42822"/>
                  <a:pt x="1074008" y="44346"/>
                </a:cubicBezTo>
                <a:cubicBezTo>
                  <a:pt x="1061261" y="47966"/>
                  <a:pt x="1053610" y="52347"/>
                  <a:pt x="1051053" y="57491"/>
                </a:cubicBezTo>
                <a:cubicBezTo>
                  <a:pt x="1048497" y="62634"/>
                  <a:pt x="1047513" y="71969"/>
                  <a:pt x="1048100" y="85494"/>
                </a:cubicBezTo>
                <a:lnTo>
                  <a:pt x="1048100" y="484687"/>
                </a:lnTo>
                <a:cubicBezTo>
                  <a:pt x="1047513" y="498213"/>
                  <a:pt x="1048497" y="507547"/>
                  <a:pt x="1051053" y="512691"/>
                </a:cubicBezTo>
                <a:cubicBezTo>
                  <a:pt x="1053610" y="517834"/>
                  <a:pt x="1061261" y="522216"/>
                  <a:pt x="1074008" y="525835"/>
                </a:cubicBezTo>
                <a:cubicBezTo>
                  <a:pt x="1079041" y="527359"/>
                  <a:pt x="1083073" y="529836"/>
                  <a:pt x="1086105" y="533265"/>
                </a:cubicBezTo>
                <a:cubicBezTo>
                  <a:pt x="1089137" y="536694"/>
                  <a:pt x="1090693" y="541075"/>
                  <a:pt x="1090772" y="546409"/>
                </a:cubicBezTo>
                <a:cubicBezTo>
                  <a:pt x="1089788" y="557061"/>
                  <a:pt x="1085470" y="563760"/>
                  <a:pt x="1077818" y="566507"/>
                </a:cubicBezTo>
                <a:cubicBezTo>
                  <a:pt x="1070166" y="569253"/>
                  <a:pt x="1065086" y="570428"/>
                  <a:pt x="1062578" y="570031"/>
                </a:cubicBezTo>
                <a:lnTo>
                  <a:pt x="847014" y="570031"/>
                </a:lnTo>
                <a:cubicBezTo>
                  <a:pt x="844504" y="570428"/>
                  <a:pt x="839419" y="569253"/>
                  <a:pt x="831760" y="566507"/>
                </a:cubicBezTo>
                <a:cubicBezTo>
                  <a:pt x="824101" y="563760"/>
                  <a:pt x="819779" y="557061"/>
                  <a:pt x="818794" y="546409"/>
                </a:cubicBezTo>
                <a:cubicBezTo>
                  <a:pt x="818873" y="541075"/>
                  <a:pt x="820430" y="536694"/>
                  <a:pt x="823465" y="533265"/>
                </a:cubicBezTo>
                <a:cubicBezTo>
                  <a:pt x="826500" y="529836"/>
                  <a:pt x="830536" y="527359"/>
                  <a:pt x="835573" y="525835"/>
                </a:cubicBezTo>
                <a:cubicBezTo>
                  <a:pt x="848332" y="522216"/>
                  <a:pt x="855991" y="517834"/>
                  <a:pt x="858549" y="512691"/>
                </a:cubicBezTo>
                <a:cubicBezTo>
                  <a:pt x="861108" y="507547"/>
                  <a:pt x="862093" y="498213"/>
                  <a:pt x="861505" y="484687"/>
                </a:cubicBezTo>
                <a:lnTo>
                  <a:pt x="861505" y="302569"/>
                </a:lnTo>
                <a:lnTo>
                  <a:pt x="794387" y="302569"/>
                </a:lnTo>
                <a:lnTo>
                  <a:pt x="794387" y="258468"/>
                </a:lnTo>
                <a:lnTo>
                  <a:pt x="861505" y="258468"/>
                </a:lnTo>
                <a:lnTo>
                  <a:pt x="861505" y="85494"/>
                </a:lnTo>
                <a:cubicBezTo>
                  <a:pt x="862093" y="71969"/>
                  <a:pt x="861108" y="62634"/>
                  <a:pt x="858549" y="57491"/>
                </a:cubicBezTo>
                <a:cubicBezTo>
                  <a:pt x="855991" y="52347"/>
                  <a:pt x="848332" y="47966"/>
                  <a:pt x="835573" y="44346"/>
                </a:cubicBezTo>
                <a:cubicBezTo>
                  <a:pt x="830536" y="42822"/>
                  <a:pt x="826500" y="40346"/>
                  <a:pt x="823465" y="36917"/>
                </a:cubicBezTo>
                <a:cubicBezTo>
                  <a:pt x="820430" y="33488"/>
                  <a:pt x="818873" y="29106"/>
                  <a:pt x="818794" y="23772"/>
                </a:cubicBezTo>
                <a:cubicBezTo>
                  <a:pt x="819779" y="13120"/>
                  <a:pt x="824101" y="6421"/>
                  <a:pt x="831760" y="3675"/>
                </a:cubicBezTo>
                <a:cubicBezTo>
                  <a:pt x="839419" y="928"/>
                  <a:pt x="844504" y="-247"/>
                  <a:pt x="847014" y="150"/>
                </a:cubicBezTo>
                <a:close/>
                <a:moveTo>
                  <a:pt x="558991" y="150"/>
                </a:moveTo>
                <a:lnTo>
                  <a:pt x="774556" y="150"/>
                </a:lnTo>
                <a:cubicBezTo>
                  <a:pt x="777066" y="-247"/>
                  <a:pt x="782151" y="928"/>
                  <a:pt x="789810" y="3675"/>
                </a:cubicBezTo>
                <a:cubicBezTo>
                  <a:pt x="797469" y="6421"/>
                  <a:pt x="801791" y="13120"/>
                  <a:pt x="802776" y="23772"/>
                </a:cubicBezTo>
                <a:cubicBezTo>
                  <a:pt x="802697" y="29106"/>
                  <a:pt x="801140" y="33488"/>
                  <a:pt x="798105" y="36917"/>
                </a:cubicBezTo>
                <a:cubicBezTo>
                  <a:pt x="795070" y="40346"/>
                  <a:pt x="791034" y="42822"/>
                  <a:pt x="785997" y="44346"/>
                </a:cubicBezTo>
                <a:cubicBezTo>
                  <a:pt x="773238" y="47966"/>
                  <a:pt x="765579" y="52347"/>
                  <a:pt x="763021" y="57491"/>
                </a:cubicBezTo>
                <a:cubicBezTo>
                  <a:pt x="760462" y="62634"/>
                  <a:pt x="759476" y="71969"/>
                  <a:pt x="760064" y="85494"/>
                </a:cubicBezTo>
                <a:lnTo>
                  <a:pt x="760064" y="484687"/>
                </a:lnTo>
                <a:cubicBezTo>
                  <a:pt x="759476" y="498213"/>
                  <a:pt x="760462" y="507547"/>
                  <a:pt x="763021" y="512691"/>
                </a:cubicBezTo>
                <a:cubicBezTo>
                  <a:pt x="765579" y="517834"/>
                  <a:pt x="773238" y="522216"/>
                  <a:pt x="785997" y="525835"/>
                </a:cubicBezTo>
                <a:cubicBezTo>
                  <a:pt x="791034" y="527359"/>
                  <a:pt x="795070" y="529836"/>
                  <a:pt x="798105" y="533265"/>
                </a:cubicBezTo>
                <a:cubicBezTo>
                  <a:pt x="801140" y="536694"/>
                  <a:pt x="802697" y="541075"/>
                  <a:pt x="802776" y="546409"/>
                </a:cubicBezTo>
                <a:cubicBezTo>
                  <a:pt x="801791" y="557061"/>
                  <a:pt x="797469" y="563760"/>
                  <a:pt x="789810" y="566507"/>
                </a:cubicBezTo>
                <a:cubicBezTo>
                  <a:pt x="782151" y="569253"/>
                  <a:pt x="777066" y="570428"/>
                  <a:pt x="774556" y="570031"/>
                </a:cubicBezTo>
                <a:lnTo>
                  <a:pt x="558991" y="570031"/>
                </a:lnTo>
                <a:cubicBezTo>
                  <a:pt x="556483" y="570428"/>
                  <a:pt x="551403" y="569253"/>
                  <a:pt x="543751" y="566507"/>
                </a:cubicBezTo>
                <a:cubicBezTo>
                  <a:pt x="536100" y="563760"/>
                  <a:pt x="531782" y="557061"/>
                  <a:pt x="530797" y="546409"/>
                </a:cubicBezTo>
                <a:cubicBezTo>
                  <a:pt x="530877" y="541075"/>
                  <a:pt x="532432" y="536694"/>
                  <a:pt x="535465" y="533265"/>
                </a:cubicBezTo>
                <a:cubicBezTo>
                  <a:pt x="538497" y="529836"/>
                  <a:pt x="542529" y="527359"/>
                  <a:pt x="547561" y="525835"/>
                </a:cubicBezTo>
                <a:cubicBezTo>
                  <a:pt x="560309" y="522216"/>
                  <a:pt x="567961" y="517834"/>
                  <a:pt x="570516" y="512691"/>
                </a:cubicBezTo>
                <a:cubicBezTo>
                  <a:pt x="573072" y="507547"/>
                  <a:pt x="574057" y="498213"/>
                  <a:pt x="573469" y="484687"/>
                </a:cubicBezTo>
                <a:lnTo>
                  <a:pt x="573469" y="85494"/>
                </a:lnTo>
                <a:cubicBezTo>
                  <a:pt x="574057" y="71969"/>
                  <a:pt x="573072" y="62634"/>
                  <a:pt x="570516" y="57491"/>
                </a:cubicBezTo>
                <a:cubicBezTo>
                  <a:pt x="567961" y="52347"/>
                  <a:pt x="560309" y="47966"/>
                  <a:pt x="547561" y="44346"/>
                </a:cubicBezTo>
                <a:cubicBezTo>
                  <a:pt x="542529" y="42822"/>
                  <a:pt x="538497" y="40346"/>
                  <a:pt x="535465" y="36917"/>
                </a:cubicBezTo>
                <a:cubicBezTo>
                  <a:pt x="532432" y="33488"/>
                  <a:pt x="530877" y="29106"/>
                  <a:pt x="530797" y="23772"/>
                </a:cubicBezTo>
                <a:cubicBezTo>
                  <a:pt x="531782" y="13120"/>
                  <a:pt x="536100" y="6421"/>
                  <a:pt x="543751" y="3675"/>
                </a:cubicBezTo>
                <a:cubicBezTo>
                  <a:pt x="551403" y="928"/>
                  <a:pt x="556483" y="-247"/>
                  <a:pt x="558991" y="150"/>
                </a:cubicBezTo>
                <a:close/>
                <a:moveTo>
                  <a:pt x="365062" y="150"/>
                </a:moveTo>
                <a:lnTo>
                  <a:pt x="474695" y="150"/>
                </a:lnTo>
                <a:lnTo>
                  <a:pt x="474695" y="177601"/>
                </a:lnTo>
                <a:cubicBezTo>
                  <a:pt x="475076" y="179855"/>
                  <a:pt x="473743" y="183919"/>
                  <a:pt x="470698" y="189793"/>
                </a:cubicBezTo>
                <a:cubicBezTo>
                  <a:pt x="467653" y="195667"/>
                  <a:pt x="460610" y="198969"/>
                  <a:pt x="449571" y="199699"/>
                </a:cubicBezTo>
                <a:cubicBezTo>
                  <a:pt x="439245" y="199223"/>
                  <a:pt x="432298" y="195222"/>
                  <a:pt x="428729" y="187698"/>
                </a:cubicBezTo>
                <a:cubicBezTo>
                  <a:pt x="425160" y="180173"/>
                  <a:pt x="422972" y="171981"/>
                  <a:pt x="422163" y="163123"/>
                </a:cubicBezTo>
                <a:cubicBezTo>
                  <a:pt x="419260" y="142263"/>
                  <a:pt x="413836" y="120927"/>
                  <a:pt x="405889" y="99115"/>
                </a:cubicBezTo>
                <a:cubicBezTo>
                  <a:pt x="397943" y="77303"/>
                  <a:pt x="384334" y="59015"/>
                  <a:pt x="365062" y="44251"/>
                </a:cubicBezTo>
                <a:close/>
                <a:moveTo>
                  <a:pt x="144082" y="150"/>
                </a:moveTo>
                <a:lnTo>
                  <a:pt x="330677" y="150"/>
                </a:lnTo>
                <a:lnTo>
                  <a:pt x="330677" y="484687"/>
                </a:lnTo>
                <a:cubicBezTo>
                  <a:pt x="330088" y="498213"/>
                  <a:pt x="331076" y="507547"/>
                  <a:pt x="333639" y="512691"/>
                </a:cubicBezTo>
                <a:cubicBezTo>
                  <a:pt x="336203" y="517834"/>
                  <a:pt x="343876" y="522216"/>
                  <a:pt x="356657" y="525835"/>
                </a:cubicBezTo>
                <a:cubicBezTo>
                  <a:pt x="361700" y="527359"/>
                  <a:pt x="365737" y="529836"/>
                  <a:pt x="368770" y="533265"/>
                </a:cubicBezTo>
                <a:cubicBezTo>
                  <a:pt x="371803" y="536694"/>
                  <a:pt x="373358" y="541075"/>
                  <a:pt x="373437" y="546409"/>
                </a:cubicBezTo>
                <a:cubicBezTo>
                  <a:pt x="372451" y="557061"/>
                  <a:pt x="368126" y="563760"/>
                  <a:pt x="360462" y="566507"/>
                </a:cubicBezTo>
                <a:cubicBezTo>
                  <a:pt x="352798" y="569253"/>
                  <a:pt x="347709" y="570428"/>
                  <a:pt x="345195" y="570031"/>
                </a:cubicBezTo>
                <a:lnTo>
                  <a:pt x="129564" y="570031"/>
                </a:lnTo>
                <a:cubicBezTo>
                  <a:pt x="127050" y="570428"/>
                  <a:pt x="121961" y="569253"/>
                  <a:pt x="114297" y="566507"/>
                </a:cubicBezTo>
                <a:cubicBezTo>
                  <a:pt x="106633" y="563760"/>
                  <a:pt x="102308" y="557061"/>
                  <a:pt x="101322" y="546409"/>
                </a:cubicBezTo>
                <a:cubicBezTo>
                  <a:pt x="101401" y="541075"/>
                  <a:pt x="102957" y="536694"/>
                  <a:pt x="105989" y="533265"/>
                </a:cubicBezTo>
                <a:cubicBezTo>
                  <a:pt x="109022" y="529836"/>
                  <a:pt x="113060" y="527359"/>
                  <a:pt x="118102" y="525835"/>
                </a:cubicBezTo>
                <a:cubicBezTo>
                  <a:pt x="130884" y="522216"/>
                  <a:pt x="138557" y="517834"/>
                  <a:pt x="141120" y="512691"/>
                </a:cubicBezTo>
                <a:cubicBezTo>
                  <a:pt x="143684" y="507547"/>
                  <a:pt x="144671" y="498213"/>
                  <a:pt x="144082" y="484687"/>
                </a:cubicBezTo>
                <a:close/>
                <a:moveTo>
                  <a:pt x="64" y="150"/>
                </a:moveTo>
                <a:lnTo>
                  <a:pt x="109697" y="150"/>
                </a:lnTo>
                <a:lnTo>
                  <a:pt x="109697" y="44251"/>
                </a:lnTo>
                <a:cubicBezTo>
                  <a:pt x="90426" y="59015"/>
                  <a:pt x="76817" y="77303"/>
                  <a:pt x="68870" y="99115"/>
                </a:cubicBezTo>
                <a:cubicBezTo>
                  <a:pt x="60924" y="120927"/>
                  <a:pt x="55499" y="142263"/>
                  <a:pt x="52597" y="163123"/>
                </a:cubicBezTo>
                <a:cubicBezTo>
                  <a:pt x="51788" y="171981"/>
                  <a:pt x="49599" y="180173"/>
                  <a:pt x="46030" y="187698"/>
                </a:cubicBezTo>
                <a:cubicBezTo>
                  <a:pt x="42461" y="195222"/>
                  <a:pt x="35514" y="199223"/>
                  <a:pt x="25188" y="199699"/>
                </a:cubicBezTo>
                <a:cubicBezTo>
                  <a:pt x="14149" y="198969"/>
                  <a:pt x="7107" y="195667"/>
                  <a:pt x="4061" y="189793"/>
                </a:cubicBezTo>
                <a:cubicBezTo>
                  <a:pt x="1016" y="183919"/>
                  <a:pt x="-316" y="179855"/>
                  <a:pt x="64" y="177601"/>
                </a:cubicBezTo>
                <a:close/>
              </a:path>
            </a:pathLst>
          </a:custGeom>
          <a:solidFill>
            <a:schemeClr val="bg1"/>
          </a:solidFill>
          <a:ln>
            <a:noFill/>
          </a:ln>
          <a:effectLst>
            <a:glow rad="266700">
              <a:schemeClr val="accent1">
                <a:lumMod val="75000"/>
                <a:alpha val="34000"/>
              </a:schemeClr>
            </a:glow>
            <a:softEdge rad="0"/>
          </a:effectLst>
        </p:spPr>
        <p:txBody>
          <a:bodyPr>
            <a:normAutofit/>
          </a:bodyPr>
          <a:lstStyle/>
          <a:p>
            <a:pPr algn="ctr">
              <a:defRPr/>
            </a:pPr>
            <a:endParaRPr lang="zh-CN" altLang="en-US" sz="6000">
              <a:solidFill>
                <a:prstClr val="white"/>
              </a:solidFill>
              <a:effectLst>
                <a:outerShdw blurRad="60007" dir="2000400" sy="-30000" kx="-800400" algn="bl" rotWithShape="0">
                  <a:prstClr val="black">
                    <a:alpha val="20000"/>
                  </a:prstClr>
                </a:outerShdw>
              </a:effectLst>
              <a:latin typeface="Stencil Std" panose="04020904080802020404" pitchFamily="82" charset="0"/>
              <a:ea typeface="汉仪丫丫体简" panose="02010604000101010101" pitchFamily="2" charset="-122"/>
              <a:cs typeface="Verdana" panose="020B0604030504040204" pitchFamily="34" charset="0"/>
            </a:endParaRPr>
          </a:p>
        </p:txBody>
      </p:sp>
    </p:spTree>
    <p:custDataLst>
      <p:tags r:id="rId2"/>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955398"/>
            <a:ext cx="10515600" cy="1150161"/>
          </a:xfrm>
        </p:spPr>
        <p:txBody>
          <a:bodyPr>
            <a:normAutofit fontScale="90000"/>
          </a:bodyPr>
          <a:p>
            <a:r>
              <a:rPr lang="zh-CN" altLang="en-US" noProof="0" dirty="0">
                <a:solidFill>
                  <a:schemeClr val="accent3">
                    <a:lumMod val="75000"/>
                  </a:schemeClr>
                </a:solidFill>
                <a:effectLst>
                  <a:outerShdw blurRad="38100" dist="25400" dir="5400000" algn="ctr" rotWithShape="0">
                    <a:srgbClr val="6E747A">
                      <a:alpha val="43000"/>
                    </a:srgbClr>
                  </a:outerShdw>
                </a:effectLst>
                <a:uLnTx/>
                <a:uFillTx/>
                <a:sym typeface="+mn-ea"/>
              </a:rPr>
              <a:t>汇报提纲</a:t>
            </a:r>
            <a:br>
              <a:rPr lang="zh-CN" altLang="en-US" b="1" dirty="0">
                <a:solidFill>
                  <a:srgbClr val="002060"/>
                </a:solidFill>
                <a:latin typeface="黑体" panose="02010609060101010101" charset="-122"/>
                <a:ea typeface="黑体" panose="02010609060101010101" charset="-122"/>
              </a:rPr>
            </a:br>
            <a:endParaRPr lang="zh-CN" altLang="en-US"/>
          </a:p>
        </p:txBody>
      </p:sp>
      <p:pic>
        <p:nvPicPr>
          <p:cNvPr id="4" name="内容占位符 3"/>
          <p:cNvPicPr>
            <a:picLocks noChangeAspect="1"/>
          </p:cNvPicPr>
          <p:nvPr>
            <p:ph idx="1"/>
          </p:nvPr>
        </p:nvPicPr>
        <p:blipFill>
          <a:blip r:embed="rId1"/>
          <a:stretch>
            <a:fillRect/>
          </a:stretch>
        </p:blipFill>
        <p:spPr>
          <a:xfrm>
            <a:off x="8206740" y="643255"/>
            <a:ext cx="3147060" cy="312420"/>
          </a:xfrm>
          <a:prstGeom prst="rect">
            <a:avLst/>
          </a:prstGeom>
        </p:spPr>
      </p:pic>
      <p:sp>
        <p:nvSpPr>
          <p:cNvPr id="5" name="文本框 4"/>
          <p:cNvSpPr txBox="1"/>
          <p:nvPr/>
        </p:nvSpPr>
        <p:spPr>
          <a:xfrm>
            <a:off x="2696845" y="2105660"/>
            <a:ext cx="4246880" cy="579120"/>
          </a:xfrm>
          <a:prstGeom prst="rect">
            <a:avLst/>
          </a:prstGeom>
          <a:noFill/>
        </p:spPr>
        <p:txBody>
          <a:bodyPr wrap="none" rtlCol="0" anchor="t">
            <a:spAutoFit/>
          </a:bodyPr>
          <a:p>
            <a:r>
              <a:rPr lang="zh-CN" altLang="en-US" sz="3200"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rPr>
              <a:t>一、课题意义（简介）</a:t>
            </a:r>
            <a:endParaRPr lang="zh-CN" altLang="en-US" sz="3200"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endParaRPr>
          </a:p>
        </p:txBody>
      </p:sp>
      <p:sp>
        <p:nvSpPr>
          <p:cNvPr id="6" name="文本框 5"/>
          <p:cNvSpPr txBox="1"/>
          <p:nvPr/>
        </p:nvSpPr>
        <p:spPr>
          <a:xfrm>
            <a:off x="2696845" y="2868295"/>
            <a:ext cx="5810885" cy="579120"/>
          </a:xfrm>
          <a:prstGeom prst="rect">
            <a:avLst/>
          </a:prstGeom>
          <a:noFill/>
        </p:spPr>
        <p:txBody>
          <a:bodyPr wrap="square" rtlCol="0" anchor="t">
            <a:spAutoFit/>
          </a:bodyPr>
          <a:p>
            <a:r>
              <a:rPr lang="zh-CN" altLang="en-US" sz="3200"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rPr>
              <a:t>二、研究方法、手段、内容</a:t>
            </a:r>
            <a:endParaRPr lang="zh-CN" altLang="en-US" sz="3200"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endParaRPr>
          </a:p>
        </p:txBody>
      </p:sp>
      <p:sp>
        <p:nvSpPr>
          <p:cNvPr id="7" name="文本框 6"/>
          <p:cNvSpPr txBox="1"/>
          <p:nvPr/>
        </p:nvSpPr>
        <p:spPr>
          <a:xfrm>
            <a:off x="2696845" y="3654425"/>
            <a:ext cx="2621280" cy="579120"/>
          </a:xfrm>
          <a:prstGeom prst="rect">
            <a:avLst/>
          </a:prstGeom>
          <a:noFill/>
        </p:spPr>
        <p:txBody>
          <a:bodyPr wrap="none" rtlCol="0" anchor="t">
            <a:spAutoFit/>
          </a:bodyPr>
          <a:p>
            <a:r>
              <a:rPr lang="zh-CN" altLang="en-US" sz="3200"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rPr>
              <a:t>三、研究结果</a:t>
            </a:r>
            <a:endParaRPr lang="zh-CN" altLang="en-US" sz="3200"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endParaRPr>
          </a:p>
        </p:txBody>
      </p:sp>
      <p:sp>
        <p:nvSpPr>
          <p:cNvPr id="8" name="文本框 7"/>
          <p:cNvSpPr txBox="1"/>
          <p:nvPr/>
        </p:nvSpPr>
        <p:spPr>
          <a:xfrm>
            <a:off x="2696845" y="4387850"/>
            <a:ext cx="1808480" cy="579120"/>
          </a:xfrm>
          <a:prstGeom prst="rect">
            <a:avLst/>
          </a:prstGeom>
          <a:noFill/>
        </p:spPr>
        <p:txBody>
          <a:bodyPr wrap="none" rtlCol="0" anchor="t">
            <a:spAutoFit/>
          </a:bodyPr>
          <a:p>
            <a:r>
              <a:rPr lang="zh-CN" altLang="en-US" sz="3200" dirty="0">
                <a:solidFill>
                  <a:schemeClr val="accent3">
                    <a:lumMod val="75000"/>
                  </a:schemeClr>
                </a:solidFill>
                <a:sym typeface="+mn-ea"/>
              </a:rPr>
              <a:t>四、结论</a:t>
            </a:r>
            <a:endParaRPr lang="zh-CN" altLang="en-US" sz="3200" dirty="0">
              <a:solidFill>
                <a:schemeClr val="accent3">
                  <a:lumMod val="75000"/>
                </a:schemeClr>
              </a:solidFill>
              <a:sym typeface="+mn-ea"/>
            </a:endParaRPr>
          </a:p>
        </p:txBody>
      </p:sp>
      <p:sp>
        <p:nvSpPr>
          <p:cNvPr id="9" name="文本框 8"/>
          <p:cNvSpPr txBox="1"/>
          <p:nvPr/>
        </p:nvSpPr>
        <p:spPr>
          <a:xfrm>
            <a:off x="2696845" y="5165725"/>
            <a:ext cx="2621280" cy="579120"/>
          </a:xfrm>
          <a:prstGeom prst="rect">
            <a:avLst/>
          </a:prstGeom>
          <a:noFill/>
        </p:spPr>
        <p:txBody>
          <a:bodyPr wrap="none" rtlCol="0" anchor="t">
            <a:spAutoFit/>
          </a:bodyPr>
          <a:p>
            <a:r>
              <a:rPr lang="zh-CN" altLang="en-US" sz="3200" dirty="0">
                <a:solidFill>
                  <a:schemeClr val="accent3">
                    <a:lumMod val="75000"/>
                  </a:schemeClr>
                </a:solidFill>
                <a:latin typeface="黑体" panose="02010609060101010101" charset="-122"/>
                <a:ea typeface="黑体" panose="02010609060101010101" charset="-122"/>
                <a:sym typeface="+mn-ea"/>
              </a:rPr>
              <a:t>五、参考文献</a:t>
            </a:r>
            <a:endParaRPr lang="zh-CN" altLang="en-US" sz="3200" dirty="0">
              <a:solidFill>
                <a:schemeClr val="accent3">
                  <a:lumMod val="75000"/>
                </a:schemeClr>
              </a:solidFill>
              <a:latin typeface="黑体" panose="02010609060101010101" charset="-122"/>
              <a:ea typeface="黑体" panose="02010609060101010101" charset="-122"/>
              <a:sym typeface="+mn-ea"/>
            </a:endParaRPr>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903963"/>
            <a:ext cx="10515600" cy="1150161"/>
          </a:xfrm>
        </p:spPr>
        <p:txBody>
          <a:bodyPr/>
          <a:p>
            <a:r>
              <a:rPr lang="zh-CN" altLang="en-US"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rPr>
              <a:t>一、课题意义（简介）</a:t>
            </a:r>
            <a:endParaRPr lang="zh-CN" altLang="en-US" dirty="0">
              <a:solidFill>
                <a:schemeClr val="accent3">
                  <a:lumMod val="75000"/>
                </a:schemeClr>
              </a:solidFill>
              <a:effectLst>
                <a:outerShdw blurRad="38100" dist="25400" dir="5400000" algn="ctr" rotWithShape="0">
                  <a:srgbClr val="6E747A">
                    <a:alpha val="43000"/>
                  </a:srgbClr>
                </a:outerShdw>
              </a:effectLst>
              <a:latin typeface="黑体" panose="02010609060101010101" charset="-122"/>
              <a:ea typeface="黑体" panose="02010609060101010101" charset="-122"/>
              <a:sym typeface="+mn-ea"/>
            </a:endParaRPr>
          </a:p>
        </p:txBody>
      </p:sp>
      <p:pic>
        <p:nvPicPr>
          <p:cNvPr id="4" name="内容占位符 3"/>
          <p:cNvPicPr>
            <a:picLocks noChangeAspect="1"/>
          </p:cNvPicPr>
          <p:nvPr>
            <p:ph idx="1"/>
          </p:nvPr>
        </p:nvPicPr>
        <p:blipFill>
          <a:blip r:embed="rId1"/>
          <a:stretch>
            <a:fillRect/>
          </a:stretch>
        </p:blipFill>
        <p:spPr>
          <a:xfrm>
            <a:off x="8206740" y="591820"/>
            <a:ext cx="3147060" cy="312420"/>
          </a:xfrm>
          <a:prstGeom prst="rect">
            <a:avLst/>
          </a:prstGeom>
        </p:spPr>
      </p:pic>
      <p:sp>
        <p:nvSpPr>
          <p:cNvPr id="100" name="文本框 99"/>
          <p:cNvSpPr txBox="1"/>
          <p:nvPr/>
        </p:nvSpPr>
        <p:spPr>
          <a:xfrm>
            <a:off x="901700" y="2054225"/>
            <a:ext cx="7305675" cy="4480560"/>
          </a:xfrm>
          <a:prstGeom prst="rect">
            <a:avLst/>
          </a:prstGeom>
          <a:noFill/>
          <a:ln w="9525">
            <a:noFill/>
          </a:ln>
        </p:spPr>
        <p:txBody>
          <a:bodyPr wrap="square">
            <a:spAutoFit/>
          </a:bodyPr>
          <a:p>
            <a:pPr marL="0" indent="304800" algn="l"/>
            <a:r>
              <a:rPr lang="en-US" altLang="zh-CN" sz="3200" b="0" u="none">
                <a:solidFill>
                  <a:schemeClr val="tx1">
                    <a:lumMod val="50000"/>
                  </a:schemeClr>
                </a:solidFill>
                <a:latin typeface="宋体" panose="02010600030101010101" pitchFamily="2" charset="-122"/>
                <a:ea typeface="宋体" panose="02010600030101010101" pitchFamily="2" charset="-122"/>
                <a:cs typeface="宋体" panose="02010600030101010101" pitchFamily="2" charset="-122"/>
              </a:rPr>
              <a:t>  </a:t>
            </a:r>
            <a:r>
              <a:rPr lang="zh-CN" altLang="en-US" sz="3200" b="0" u="none">
                <a:solidFill>
                  <a:schemeClr val="tx1">
                    <a:lumMod val="50000"/>
                  </a:schemeClr>
                </a:solidFill>
                <a:latin typeface="宋体" panose="02010600030101010101" pitchFamily="2" charset="-122"/>
                <a:ea typeface="宋体" panose="02010600030101010101" pitchFamily="2" charset="-122"/>
                <a:cs typeface="宋体" panose="02010600030101010101" pitchFamily="2" charset="-122"/>
              </a:rPr>
              <a:t>金属软管的发展在现代社会中占有重要位置，无论是在石油、化工、钢铁、消防、供水等老工业有重要作用还在新兴工业中计算机方面电线都有广泛的运用。目前国内的生产厂商在进行软管的设计时，波纹管的设计一般采用EJMA标准，所以在结合计算机技术的最新发展下运用</a:t>
            </a:r>
            <a:r>
              <a:rPr lang="en-US" altLang="zh-CN" sz="3200" b="0" u="none">
                <a:solidFill>
                  <a:schemeClr val="tx1">
                    <a:lumMod val="50000"/>
                  </a:schemeClr>
                </a:solidFill>
                <a:latin typeface="宋体" panose="02010600030101010101" pitchFamily="2" charset="-122"/>
                <a:ea typeface="宋体" panose="02010600030101010101" pitchFamily="2" charset="-122"/>
                <a:cs typeface="宋体" panose="02010600030101010101" pitchFamily="2" charset="-122"/>
              </a:rPr>
              <a:t>ANSYS</a:t>
            </a:r>
            <a:r>
              <a:rPr lang="zh-CN" altLang="en-US" sz="3200" b="0" u="none">
                <a:solidFill>
                  <a:schemeClr val="tx1">
                    <a:lumMod val="50000"/>
                  </a:schemeClr>
                </a:solidFill>
                <a:latin typeface="宋体" panose="02010600030101010101" pitchFamily="2" charset="-122"/>
                <a:ea typeface="宋体" panose="02010600030101010101" pitchFamily="2" charset="-122"/>
                <a:cs typeface="宋体" panose="02010600030101010101" pitchFamily="2" charset="-122"/>
              </a:rPr>
              <a:t>软件对金属软管的应力进行有限元分析是十分必要的。</a:t>
            </a:r>
            <a:endParaRPr lang="zh-CN" altLang="en-US" sz="3200" b="0" u="none">
              <a:solidFill>
                <a:schemeClr val="tx1">
                  <a:lumMod val="50000"/>
                </a:schemeClr>
              </a:solidFill>
              <a:latin typeface="宋体" panose="02010600030101010101" pitchFamily="2" charset="-122"/>
              <a:ea typeface="宋体" panose="02010600030101010101" pitchFamily="2" charset="-122"/>
              <a:cs typeface="宋体" panose="02010600030101010101" pitchFamily="2" charset="-122"/>
            </a:endParaRPr>
          </a:p>
        </p:txBody>
      </p:sp>
      <p:pic>
        <p:nvPicPr>
          <p:cNvPr id="3" name="图片 2"/>
          <p:cNvPicPr>
            <a:picLocks noChangeAspect="1"/>
          </p:cNvPicPr>
          <p:nvPr/>
        </p:nvPicPr>
        <p:blipFill>
          <a:blip r:embed="rId2"/>
          <a:stretch>
            <a:fillRect/>
          </a:stretch>
        </p:blipFill>
        <p:spPr>
          <a:xfrm>
            <a:off x="8125460" y="1153160"/>
            <a:ext cx="3810635" cy="2529840"/>
          </a:xfrm>
          <a:prstGeom prst="rect">
            <a:avLst/>
          </a:prstGeom>
        </p:spPr>
      </p:pic>
      <p:pic>
        <p:nvPicPr>
          <p:cNvPr id="5" name="图片 4"/>
          <p:cNvPicPr>
            <a:picLocks noChangeAspect="1"/>
          </p:cNvPicPr>
          <p:nvPr/>
        </p:nvPicPr>
        <p:blipFill>
          <a:blip r:embed="rId3"/>
          <a:stretch>
            <a:fillRect/>
          </a:stretch>
        </p:blipFill>
        <p:spPr>
          <a:xfrm>
            <a:off x="8101330" y="3683000"/>
            <a:ext cx="3859530" cy="2458085"/>
          </a:xfrm>
          <a:prstGeom prst="rect">
            <a:avLst/>
          </a:prstGeom>
        </p:spPr>
      </p:pic>
    </p:spTree>
    <p:custDataLst>
      <p:tags r:id="rId4"/>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108433"/>
            <a:ext cx="10515600" cy="1150161"/>
          </a:xfrm>
        </p:spPr>
        <p:txBody>
          <a:bodyPr/>
          <a:p>
            <a:r>
              <a:rPr lang="zh-CN" altLang="en-US"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rPr>
              <a:t>二、研究</a:t>
            </a:r>
            <a:r>
              <a:rPr lang="zh-CN" altLang="en-US" noProof="0" dirty="0" smtClean="0">
                <a:effectLst>
                  <a:outerShdw blurRad="38100" dist="25400" dir="5400000" algn="ctr" rotWithShape="0">
                    <a:srgbClr val="6E747A">
                      <a:alpha val="43000"/>
                    </a:srgbClr>
                  </a:outerShdw>
                </a:effectLst>
                <a:uLnTx/>
                <a:uFillTx/>
                <a:latin typeface="+mj-ea"/>
                <a:sym typeface="+mn-ea"/>
              </a:rPr>
              <a:t>方法</a:t>
            </a:r>
            <a:r>
              <a:rPr lang="zh-CN" altLang="en-US"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rPr>
              <a:t>、</a:t>
            </a:r>
            <a:r>
              <a:rPr lang="zh-CN" altLang="en-US" noProof="0" dirty="0" smtClean="0">
                <a:effectLst>
                  <a:outerShdw blurRad="38100" dist="25400" dir="5400000" algn="ctr" rotWithShape="0">
                    <a:srgbClr val="6E747A">
                      <a:alpha val="43000"/>
                    </a:srgbClr>
                  </a:outerShdw>
                </a:effectLst>
                <a:uLnTx/>
                <a:uFillTx/>
                <a:latin typeface="+mj-ea"/>
                <a:sym typeface="+mn-ea"/>
              </a:rPr>
              <a:t>手段</a:t>
            </a:r>
            <a:r>
              <a:rPr lang="zh-CN" altLang="en-US"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rPr>
              <a:t>、</a:t>
            </a:r>
            <a:r>
              <a:rPr lang="zh-CN" altLang="en-US" noProof="0" dirty="0" smtClean="0">
                <a:effectLst>
                  <a:outerShdw blurRad="38100" dist="25400" dir="5400000" algn="ctr" rotWithShape="0">
                    <a:srgbClr val="6E747A">
                      <a:alpha val="43000"/>
                    </a:srgbClr>
                  </a:outerShdw>
                </a:effectLst>
                <a:uLnTx/>
                <a:uFillTx/>
                <a:latin typeface="+mj-ea"/>
                <a:sym typeface="+mn-ea"/>
              </a:rPr>
              <a:t>内容</a:t>
            </a:r>
            <a:endParaRPr lang="zh-CN" altLang="en-US" noProof="0" dirty="0" smtClean="0">
              <a:solidFill>
                <a:schemeClr val="accent3">
                  <a:lumMod val="75000"/>
                </a:schemeClr>
              </a:solidFill>
              <a:effectLst>
                <a:outerShdw blurRad="38100" dist="25400" dir="5400000" algn="ctr" rotWithShape="0">
                  <a:srgbClr val="6E747A">
                    <a:alpha val="43000"/>
                  </a:srgbClr>
                </a:outerShdw>
              </a:effectLst>
              <a:uLnTx/>
              <a:uFillTx/>
              <a:latin typeface="+mj-ea"/>
              <a:sym typeface="+mn-ea"/>
            </a:endParaRPr>
          </a:p>
        </p:txBody>
      </p:sp>
      <p:pic>
        <p:nvPicPr>
          <p:cNvPr id="4" name="内容占位符 3"/>
          <p:cNvPicPr>
            <a:picLocks noChangeAspect="1"/>
          </p:cNvPicPr>
          <p:nvPr>
            <p:ph idx="1"/>
          </p:nvPr>
        </p:nvPicPr>
        <p:blipFill>
          <a:blip r:embed="rId1"/>
          <a:stretch>
            <a:fillRect/>
          </a:stretch>
        </p:blipFill>
        <p:spPr>
          <a:xfrm>
            <a:off x="8206740" y="796290"/>
            <a:ext cx="3147060" cy="312420"/>
          </a:xfrm>
          <a:prstGeom prst="rect">
            <a:avLst/>
          </a:prstGeom>
        </p:spPr>
      </p:pic>
      <p:sp>
        <p:nvSpPr>
          <p:cNvPr id="100" name="文本框 99"/>
          <p:cNvSpPr txBox="1"/>
          <p:nvPr/>
        </p:nvSpPr>
        <p:spPr>
          <a:xfrm>
            <a:off x="2014220" y="2159000"/>
            <a:ext cx="8754110" cy="3992880"/>
          </a:xfrm>
          <a:prstGeom prst="rect">
            <a:avLst/>
          </a:prstGeom>
          <a:noFill/>
          <a:ln w="9525">
            <a:noFill/>
          </a:ln>
        </p:spPr>
        <p:txBody>
          <a:bodyPr wrap="square">
            <a:spAutoFit/>
          </a:bodyPr>
          <a:p>
            <a:pPr marL="0" indent="0" algn="l"/>
            <a:r>
              <a:rPr lang="en-US" altLang="zh-CN" sz="3200"/>
              <a:t>1.</a:t>
            </a:r>
            <a:r>
              <a:rPr lang="zh-CN" altLang="en-US" sz="3200"/>
              <a:t>研究方法</a:t>
            </a:r>
            <a:endParaRPr lang="zh-CN" altLang="en-US" sz="3200"/>
          </a:p>
          <a:p>
            <a:pPr marL="0" indent="0" algn="l"/>
            <a:r>
              <a:rPr lang="zh-CN" altLang="en-US" sz="3200"/>
              <a:t>       研究方法采用有限元法，有限元法就是把求解区域看作由许多小的在节点处相互连接的单元（子域）所构成，其模型给出基本方程的分片（子域）近似解，由于单元（子域）可以被分割成各种形状和大小不同的尺寸，所以它能很好地适应复杂的几何形状、复杂的材料特性和复杂的边界条件。</a:t>
            </a:r>
            <a:endParaRPr lang="zh-CN" altLang="en-US" sz="3200"/>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7544435" y="694055"/>
            <a:ext cx="3147060" cy="312420"/>
          </a:xfrm>
          <a:prstGeom prst="rect">
            <a:avLst/>
          </a:prstGeom>
        </p:spPr>
      </p:pic>
      <p:sp>
        <p:nvSpPr>
          <p:cNvPr id="5" name="文本框 4"/>
          <p:cNvSpPr txBox="1"/>
          <p:nvPr/>
        </p:nvSpPr>
        <p:spPr>
          <a:xfrm>
            <a:off x="1214755" y="1330325"/>
            <a:ext cx="6217285" cy="3992880"/>
          </a:xfrm>
          <a:prstGeom prst="rect">
            <a:avLst/>
          </a:prstGeom>
          <a:noFill/>
        </p:spPr>
        <p:txBody>
          <a:bodyPr wrap="square" rtlCol="0" anchor="t">
            <a:spAutoFit/>
          </a:bodyPr>
          <a:p>
            <a:r>
              <a:rPr lang="en-US" altLang="zh-CN" sz="3200">
                <a:latin typeface="+mj-ea"/>
                <a:sym typeface="+mn-ea"/>
              </a:rPr>
              <a:t>2.</a:t>
            </a:r>
            <a:r>
              <a:rPr lang="zh-CN" altLang="en-US" sz="3200">
                <a:latin typeface="+mj-ea"/>
                <a:sym typeface="+mn-ea"/>
              </a:rPr>
              <a:t>研究手段</a:t>
            </a:r>
            <a:endParaRPr lang="zh-CN" altLang="en-US" sz="3200">
              <a:latin typeface="+mj-ea"/>
              <a:sym typeface="+mn-ea"/>
            </a:endParaRPr>
          </a:p>
          <a:p>
            <a:r>
              <a:rPr lang="zh-CN" altLang="en-US" sz="3200">
                <a:sym typeface="+mn-ea"/>
              </a:rPr>
              <a:t>       研究手段采用</a:t>
            </a:r>
            <a:r>
              <a:rPr lang="en-US" altLang="zh-CN" sz="3200">
                <a:sym typeface="+mn-ea"/>
              </a:rPr>
              <a:t>ANSYS</a:t>
            </a:r>
            <a:r>
              <a:rPr lang="zh-CN" altLang="en-US" sz="3200">
                <a:sym typeface="+mn-ea"/>
              </a:rPr>
              <a:t>软件对金属软管进行分析。ANSYS软件是融结构、流体、电场、磁场、声场分析于一体的大型通用有限元分析软件。由世界上最大的有限元分析软件公司之一的美国ANSYS开发。</a:t>
            </a:r>
            <a:endParaRPr lang="zh-CN" altLang="en-US" sz="3200">
              <a:sym typeface="+mn-ea"/>
            </a:endParaRPr>
          </a:p>
        </p:txBody>
      </p:sp>
      <p:pic>
        <p:nvPicPr>
          <p:cNvPr id="2" name="图片 5" descr="点击查看源网页"/>
          <p:cNvPicPr>
            <a:picLocks noChangeAspect="1"/>
          </p:cNvPicPr>
          <p:nvPr/>
        </p:nvPicPr>
        <p:blipFill>
          <a:blip r:embed="rId2"/>
          <a:stretch>
            <a:fillRect/>
          </a:stretch>
        </p:blipFill>
        <p:spPr>
          <a:xfrm>
            <a:off x="8267700" y="1178560"/>
            <a:ext cx="2724150" cy="4295775"/>
          </a:xfrm>
          <a:prstGeom prst="rect">
            <a:avLst/>
          </a:prstGeom>
          <a:noFill/>
          <a:ln w="9525">
            <a:noFill/>
          </a:ln>
        </p:spPr>
      </p:pic>
      <p:sp>
        <p:nvSpPr>
          <p:cNvPr id="100" name="文本框 99"/>
          <p:cNvSpPr txBox="1"/>
          <p:nvPr/>
        </p:nvSpPr>
        <p:spPr>
          <a:xfrm>
            <a:off x="8471535" y="5474335"/>
            <a:ext cx="2322830" cy="640080"/>
          </a:xfrm>
          <a:prstGeom prst="rect">
            <a:avLst/>
          </a:prstGeom>
          <a:noFill/>
          <a:ln w="9525">
            <a:noFill/>
          </a:ln>
        </p:spPr>
        <p:txBody>
          <a:bodyPr wrap="square">
            <a:spAutoFit/>
          </a:bodyPr>
          <a:p>
            <a:pPr marL="0" indent="0" algn="l"/>
            <a:r>
              <a:rPr lang="en-US" altLang="zh-CN" sz="1050" b="0" u="none">
                <a:latin typeface="宋体" panose="02010600030101010101" pitchFamily="2" charset="-122"/>
                <a:ea typeface="宋体" panose="02010600030101010101" pitchFamily="2" charset="-122"/>
                <a:cs typeface="宋体" panose="02010600030101010101" pitchFamily="2" charset="-122"/>
              </a:rPr>
              <a:t> </a:t>
            </a:r>
            <a:r>
              <a:rPr lang="en-US" altLang="zh-CN" b="0" u="none">
                <a:latin typeface="宋体" panose="02010600030101010101" pitchFamily="2" charset="-122"/>
                <a:ea typeface="宋体" panose="02010600030101010101" pitchFamily="2" charset="-122"/>
                <a:cs typeface="宋体" panose="02010600030101010101" pitchFamily="2" charset="-122"/>
              </a:rPr>
              <a:t>ANSYS</a:t>
            </a:r>
            <a:r>
              <a:rPr lang="zh-CN" altLang="en-US" b="0" u="none">
                <a:latin typeface="宋体" panose="02010600030101010101" pitchFamily="2" charset="-122"/>
                <a:ea typeface="宋体" panose="02010600030101010101" pitchFamily="2" charset="-122"/>
                <a:cs typeface="宋体" panose="02010600030101010101" pitchFamily="2" charset="-122"/>
              </a:rPr>
              <a:t>结构分析计算流程示意图</a:t>
            </a:r>
            <a:endParaRPr lang="zh-CN" altLang="en-US"/>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398270" y="1713865"/>
            <a:ext cx="9899015" cy="3505200"/>
          </a:xfrm>
          <a:prstGeom prst="rect">
            <a:avLst/>
          </a:prstGeom>
          <a:noFill/>
          <a:ln w="9525">
            <a:noFill/>
          </a:ln>
        </p:spPr>
        <p:txBody>
          <a:bodyPr wrap="square">
            <a:spAutoFit/>
          </a:bodyPr>
          <a:p>
            <a:pPr marL="0" indent="304800" algn="l"/>
            <a:r>
              <a:rPr lang="en-US" altLang="zh-CN" sz="3200" b="0" u="none">
                <a:latin typeface="+mn-ea"/>
                <a:ea typeface="宋体" panose="02010600030101010101" pitchFamily="2" charset="-122"/>
                <a:cs typeface="宋体" panose="02010600030101010101" pitchFamily="2" charset="-122"/>
              </a:rPr>
              <a:t> </a:t>
            </a:r>
            <a:r>
              <a:rPr lang="zh-CN" altLang="en-US" sz="3200" b="0" u="none"/>
              <a:t>在非线性有限元法理论的支持下，运用非线性有限元法在有限元分析软件ANSYS平台上建立了金属软管的有限元模型对波纹管的应力展开了详尽的研究。在有限元分析软件ANSYS平台上创建波纹管模型，然后对其在各种工况下如轴向拉伸、横向弯曲、承受内压的应力应变情况运用有限元软件进行分析计算。</a:t>
            </a:r>
            <a:r>
              <a:rPr lang="zh-CN" altLang="en-US" sz="3200" b="0" u="none">
                <a:latin typeface="+mn-ea"/>
                <a:ea typeface="宋体" panose="02010600030101010101" pitchFamily="2" charset="-122"/>
                <a:cs typeface="宋体" panose="02010600030101010101" pitchFamily="2" charset="-122"/>
              </a:rPr>
              <a:t> </a:t>
            </a:r>
            <a:endParaRPr lang="zh-CN" altLang="en-US" sz="3200">
              <a:latin typeface="+mn-ea"/>
            </a:endParaRPr>
          </a:p>
        </p:txBody>
      </p:sp>
      <p:sp>
        <p:nvSpPr>
          <p:cNvPr id="5" name="文本框 4"/>
          <p:cNvSpPr txBox="1"/>
          <p:nvPr/>
        </p:nvSpPr>
        <p:spPr>
          <a:xfrm>
            <a:off x="1653540" y="1070610"/>
            <a:ext cx="2147570" cy="579120"/>
          </a:xfrm>
          <a:prstGeom prst="rect">
            <a:avLst/>
          </a:prstGeom>
          <a:noFill/>
        </p:spPr>
        <p:txBody>
          <a:bodyPr wrap="none" rtlCol="0" anchor="t">
            <a:spAutoFit/>
          </a:bodyPr>
          <a:p>
            <a:r>
              <a:rPr lang="zh-CN" altLang="en-US" sz="3200">
                <a:sym typeface="+mn-ea"/>
              </a:rPr>
              <a:t>3.研究内容</a:t>
            </a:r>
            <a:endParaRPr lang="zh-CN" altLang="en-US" sz="3200">
              <a:latin typeface="+mj-ea"/>
            </a:endParaRPr>
          </a:p>
        </p:txBody>
      </p:sp>
      <p:pic>
        <p:nvPicPr>
          <p:cNvPr id="6" name="内容占位符 5"/>
          <p:cNvPicPr>
            <a:picLocks noChangeAspect="1"/>
          </p:cNvPicPr>
          <p:nvPr>
            <p:ph idx="1"/>
          </p:nvPr>
        </p:nvPicPr>
        <p:blipFill>
          <a:blip r:embed="rId1"/>
          <a:stretch>
            <a:fillRect/>
          </a:stretch>
        </p:blipFill>
        <p:spPr>
          <a:xfrm>
            <a:off x="7779385" y="663575"/>
            <a:ext cx="3147060" cy="312420"/>
          </a:xfrm>
          <a:prstGeom prst="rect">
            <a:avLst/>
          </a:prstGeom>
        </p:spPr>
      </p:pic>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97230" y="1524635"/>
            <a:ext cx="10515600" cy="4455160"/>
          </a:xfrm>
        </p:spPr>
        <p:txBody>
          <a:bodyPr>
            <a:normAutofit fontScale="70000"/>
          </a:bodyPr>
          <a:p>
            <a:r>
              <a:rPr lang="en-US" altLang="zh-CN"/>
              <a:t>     </a:t>
            </a:r>
            <a:r>
              <a:rPr lang="en-US" altLang="zh-CN" sz="3200">
                <a:latin typeface="宋体" panose="02010600030101010101" pitchFamily="2" charset="-122"/>
                <a:ea typeface="宋体" panose="02010600030101010101" pitchFamily="2" charset="-122"/>
              </a:rPr>
              <a:t> </a:t>
            </a:r>
            <a:r>
              <a:rPr lang="zh-CN" altLang="en-US" sz="3200">
                <a:latin typeface="宋体" panose="02010600030101010101" pitchFamily="2" charset="-122"/>
                <a:ea typeface="宋体" panose="02010600030101010101" pitchFamily="2" charset="-122"/>
              </a:rPr>
              <a:t>建立波纹管有限元模型。波纹</a:t>
            </a:r>
            <a:r>
              <a:rPr lang="zh-CN" altLang="en-US" sz="3200">
                <a:latin typeface="+mn-ea"/>
                <a:ea typeface="宋体" panose="02010600030101010101" pitchFamily="2" charset="-122"/>
              </a:rPr>
              <a:t>管外径</a:t>
            </a:r>
            <a:r>
              <a:rPr lang="en-US" altLang="zh-CN" sz="3200">
                <a:latin typeface="+mn-ea"/>
                <a:ea typeface="宋体" panose="02010600030101010101" pitchFamily="2" charset="-122"/>
              </a:rPr>
              <a:t>78mm</a:t>
            </a:r>
            <a:r>
              <a:rPr lang="zh-CN" altLang="en-US" sz="3200">
                <a:latin typeface="+mn-ea"/>
                <a:ea typeface="宋体" panose="02010600030101010101" pitchFamily="2" charset="-122"/>
              </a:rPr>
              <a:t>内径</a:t>
            </a:r>
            <a:r>
              <a:rPr lang="en-US" altLang="zh-CN" sz="3200">
                <a:latin typeface="+mn-ea"/>
                <a:ea typeface="宋体" panose="02010600030101010101" pitchFamily="2" charset="-122"/>
              </a:rPr>
              <a:t>50.5mm</a:t>
            </a:r>
            <a:r>
              <a:rPr lang="zh-CN" altLang="en-US" sz="3200">
                <a:latin typeface="+mn-ea"/>
                <a:ea typeface="宋体" panose="02010600030101010101" pitchFamily="2" charset="-122"/>
              </a:rPr>
              <a:t>壁厚</a:t>
            </a:r>
            <a:r>
              <a:rPr lang="en-US" altLang="zh-CN" sz="3200">
                <a:latin typeface="+mn-ea"/>
                <a:ea typeface="宋体" panose="02010600030101010101" pitchFamily="2" charset="-122"/>
              </a:rPr>
              <a:t>1mm</a:t>
            </a:r>
            <a:r>
              <a:rPr lang="zh-CN" altLang="en-US" sz="3200">
                <a:latin typeface="+mn-ea"/>
                <a:ea typeface="宋体" panose="02010600030101010101" pitchFamily="2" charset="-122"/>
              </a:rPr>
              <a:t>，材料为</a:t>
            </a:r>
            <a:r>
              <a:rPr lang="en-US" altLang="zh-CN" sz="3200">
                <a:latin typeface="+mn-ea"/>
                <a:ea typeface="宋体" panose="02010600030101010101" pitchFamily="2" charset="-122"/>
              </a:rPr>
              <a:t>1Cr18Ni9Ti</a:t>
            </a:r>
            <a:r>
              <a:rPr lang="zh-CN" altLang="en-US" sz="3200">
                <a:latin typeface="+mn-ea"/>
                <a:ea typeface="宋体" panose="02010600030101010101" pitchFamily="2" charset="-122"/>
              </a:rPr>
              <a:t>泊松比为</a:t>
            </a:r>
            <a:r>
              <a:rPr lang="en-US" altLang="zh-CN" sz="3200">
                <a:latin typeface="+mn-ea"/>
                <a:ea typeface="宋体" panose="02010600030101010101" pitchFamily="2" charset="-122"/>
              </a:rPr>
              <a:t>0.3</a:t>
            </a:r>
            <a:r>
              <a:rPr lang="zh-CN" altLang="en-US" sz="3200">
                <a:latin typeface="+mn-ea"/>
                <a:ea typeface="宋体" panose="02010600030101010101" pitchFamily="2" charset="-122"/>
              </a:rPr>
              <a:t>弹性模量为</a:t>
            </a:r>
            <a:r>
              <a:rPr lang="en-US" sz="3200">
                <a:latin typeface="+mn-ea"/>
                <a:ea typeface="宋体" panose="02010600030101010101" pitchFamily="2" charset="-122"/>
              </a:rPr>
              <a:t>196G</a:t>
            </a:r>
            <a:r>
              <a:rPr lang="en-US" altLang="zh-CN" sz="3200">
                <a:solidFill>
                  <a:schemeClr val="accent2"/>
                </a:solidFill>
                <a:uFillTx/>
                <a:latin typeface="+mn-ea"/>
                <a:ea typeface="宋体" panose="02010600030101010101" pitchFamily="2" charset="-122"/>
              </a:rPr>
              <a:t>Pa</a:t>
            </a:r>
            <a:r>
              <a:rPr lang="zh-CN" altLang="en-US" sz="3200">
                <a:solidFill>
                  <a:schemeClr val="accent2"/>
                </a:solidFill>
                <a:uFillTx/>
                <a:latin typeface="+mn-ea"/>
                <a:ea typeface="宋体" panose="02010600030101010101" pitchFamily="2" charset="-122"/>
              </a:rPr>
              <a:t>密度为</a:t>
            </a:r>
            <a:r>
              <a:rPr lang="en-US" altLang="zh-CN" sz="3200">
                <a:solidFill>
                  <a:schemeClr val="accent2"/>
                </a:solidFill>
                <a:uFillTx/>
                <a:latin typeface="+mn-ea"/>
                <a:ea typeface="宋体" panose="02010600030101010101" pitchFamily="2" charset="-122"/>
              </a:rPr>
              <a:t>7.8×10</a:t>
            </a:r>
            <a:r>
              <a:rPr lang="en-US" altLang="zh-CN" sz="3200" baseline="30000">
                <a:solidFill>
                  <a:schemeClr val="accent2"/>
                </a:solidFill>
                <a:uFillTx/>
                <a:latin typeface="+mn-ea"/>
                <a:ea typeface="宋体" panose="02010600030101010101" pitchFamily="2" charset="-122"/>
              </a:rPr>
              <a:t>3</a:t>
            </a:r>
            <a:r>
              <a:rPr lang="en-US" altLang="zh-CN" sz="3200">
                <a:solidFill>
                  <a:schemeClr val="accent2"/>
                </a:solidFill>
                <a:uFillTx/>
                <a:latin typeface="+mn-ea"/>
                <a:ea typeface="宋体" panose="02010600030101010101" pitchFamily="2" charset="-122"/>
              </a:rPr>
              <a:t>kg/m</a:t>
            </a:r>
            <a:r>
              <a:rPr lang="en-US" altLang="zh-CN" sz="3200" baseline="30000">
                <a:solidFill>
                  <a:schemeClr val="accent2"/>
                </a:solidFill>
                <a:uFillTx/>
                <a:latin typeface="+mn-ea"/>
                <a:ea typeface="宋体" panose="02010600030101010101" pitchFamily="2" charset="-122"/>
              </a:rPr>
              <a:t>3</a:t>
            </a:r>
            <a:r>
              <a:rPr lang="zh-CN" altLang="en-US" sz="3200">
                <a:solidFill>
                  <a:schemeClr val="accent2"/>
                </a:solidFill>
                <a:uFillTx/>
                <a:latin typeface="+mn-ea"/>
                <a:ea typeface="宋体" panose="02010600030101010101" pitchFamily="2" charset="-122"/>
              </a:rPr>
              <a:t>。</a:t>
            </a:r>
            <a:endParaRPr lang="en-US" altLang="zh-CN" sz="3200">
              <a:solidFill>
                <a:schemeClr val="accent2"/>
              </a:solidFill>
              <a:uFillTx/>
              <a:latin typeface="+mn-ea"/>
              <a:ea typeface="宋体" panose="02010600030101010101" pitchFamily="2" charset="-122"/>
            </a:endParaRPr>
          </a:p>
          <a:p>
            <a:r>
              <a:rPr lang="en-US" altLang="zh-CN" sz="3200">
                <a:solidFill>
                  <a:schemeClr val="accent2"/>
                </a:solidFill>
                <a:uFillTx/>
                <a:latin typeface="+mn-ea"/>
              </a:rPr>
              <a:t>1</a:t>
            </a:r>
            <a:r>
              <a:rPr lang="zh-CN" altLang="en-US" sz="3200">
                <a:solidFill>
                  <a:schemeClr val="accent2"/>
                </a:solidFill>
                <a:uFillTx/>
                <a:latin typeface="+mn-ea"/>
              </a:rPr>
              <a:t>进入</a:t>
            </a:r>
            <a:r>
              <a:rPr lang="en-US" altLang="zh-CN" sz="3200">
                <a:solidFill>
                  <a:schemeClr val="accent2"/>
                </a:solidFill>
                <a:uFillTx/>
                <a:latin typeface="+mn-ea"/>
              </a:rPr>
              <a:t>ansys</a:t>
            </a:r>
            <a:endParaRPr lang="en-US" altLang="zh-CN" sz="3200">
              <a:solidFill>
                <a:schemeClr val="accent2"/>
              </a:solidFill>
              <a:uFillTx/>
              <a:latin typeface="+mn-ea"/>
            </a:endParaRPr>
          </a:p>
          <a:p>
            <a:r>
              <a:rPr lang="en-US" altLang="zh-CN" sz="3200">
                <a:solidFill>
                  <a:schemeClr val="accent2"/>
                </a:solidFill>
                <a:uFillTx/>
                <a:latin typeface="+mn-ea"/>
              </a:rPr>
              <a:t>2</a:t>
            </a:r>
            <a:r>
              <a:rPr lang="zh-CN" altLang="en-US" sz="3200">
                <a:solidFill>
                  <a:schemeClr val="accent2"/>
                </a:solidFill>
                <a:uFillTx/>
                <a:latin typeface="+mn-ea"/>
              </a:rPr>
              <a:t>设置计算类型</a:t>
            </a:r>
            <a:endParaRPr lang="zh-CN" altLang="en-US" sz="3200">
              <a:solidFill>
                <a:schemeClr val="accent2"/>
              </a:solidFill>
              <a:uFillTx/>
              <a:latin typeface="+mn-ea"/>
            </a:endParaRPr>
          </a:p>
          <a:p>
            <a:r>
              <a:rPr lang="zh-CN" altLang="en-US" sz="3200">
                <a:solidFill>
                  <a:schemeClr val="accent2"/>
                </a:solidFill>
                <a:uFillTx/>
                <a:latin typeface="+mn-ea"/>
              </a:rPr>
              <a:t>  </a:t>
            </a:r>
            <a:r>
              <a:rPr lang="en-US" altLang="zh-CN" sz="3200">
                <a:solidFill>
                  <a:schemeClr val="accent2"/>
                </a:solidFill>
                <a:uFillTx/>
                <a:latin typeface="+mn-ea"/>
              </a:rPr>
              <a:t>ANSYS</a:t>
            </a:r>
            <a:r>
              <a:rPr lang="zh-CN" altLang="en-US" sz="3200">
                <a:solidFill>
                  <a:schemeClr val="accent2"/>
                </a:solidFill>
                <a:uFillTx/>
                <a:latin typeface="+mn-ea"/>
              </a:rPr>
              <a:t>主菜单</a:t>
            </a:r>
            <a:r>
              <a:rPr lang="en-US" altLang="zh-CN" sz="3200">
                <a:solidFill>
                  <a:schemeClr val="accent2"/>
                </a:solidFill>
                <a:uFillTx/>
                <a:latin typeface="+mn-ea"/>
              </a:rPr>
              <a:t>&gt;Preferences&gt;select Structural&gt;ok</a:t>
            </a:r>
            <a:endParaRPr lang="en-US" altLang="zh-CN" sz="3200">
              <a:solidFill>
                <a:schemeClr val="accent2"/>
              </a:solidFill>
              <a:uFillTx/>
              <a:latin typeface="+mn-ea"/>
            </a:endParaRPr>
          </a:p>
          <a:p>
            <a:r>
              <a:rPr lang="en-US" altLang="zh-CN" sz="3200">
                <a:solidFill>
                  <a:schemeClr val="accent2"/>
                </a:solidFill>
                <a:uFillTx/>
                <a:latin typeface="+mn-ea"/>
              </a:rPr>
              <a:t>3</a:t>
            </a:r>
            <a:r>
              <a:rPr lang="zh-CN" altLang="en-US" sz="3200">
                <a:solidFill>
                  <a:schemeClr val="accent2"/>
                </a:solidFill>
                <a:uFillTx/>
                <a:latin typeface="+mn-ea"/>
              </a:rPr>
              <a:t>选择单元类型</a:t>
            </a:r>
            <a:endParaRPr lang="zh-CN" altLang="en-US" sz="3200">
              <a:solidFill>
                <a:schemeClr val="accent2"/>
              </a:solidFill>
              <a:uFillTx/>
              <a:latin typeface="+mn-ea"/>
            </a:endParaRPr>
          </a:p>
          <a:p>
            <a:r>
              <a:rPr lang="en-US" altLang="zh-CN" sz="3200">
                <a:solidFill>
                  <a:schemeClr val="accent2"/>
                </a:solidFill>
                <a:uFillTx/>
                <a:latin typeface="+mn-ea"/>
              </a:rPr>
              <a:t>ANSYS</a:t>
            </a:r>
            <a:r>
              <a:rPr lang="zh-CN" altLang="en-US" sz="3200">
                <a:solidFill>
                  <a:schemeClr val="accent2"/>
                </a:solidFill>
                <a:uFillTx/>
                <a:latin typeface="+mn-ea"/>
              </a:rPr>
              <a:t>主菜单</a:t>
            </a:r>
            <a:r>
              <a:rPr lang="en-US" altLang="zh-CN" sz="3200">
                <a:solidFill>
                  <a:schemeClr val="accent2"/>
                </a:solidFill>
                <a:uFillTx/>
                <a:latin typeface="+mn-ea"/>
              </a:rPr>
              <a:t>&gt;Preprocessor&gt;Element Type&gt;add/Edit/Delete&gt;Add&gt;Select Solid-shell&gt;ok&gt;Close</a:t>
            </a:r>
            <a:endParaRPr lang="en-US" altLang="zh-CN" sz="3200">
              <a:solidFill>
                <a:schemeClr val="accent2"/>
              </a:solidFill>
              <a:uFillTx/>
              <a:latin typeface="+mn-ea"/>
            </a:endParaRPr>
          </a:p>
          <a:p>
            <a:r>
              <a:rPr lang="en-US" altLang="zh-CN" sz="3200">
                <a:solidFill>
                  <a:schemeClr val="accent2"/>
                </a:solidFill>
                <a:uFillTx/>
                <a:latin typeface="+mn-ea"/>
              </a:rPr>
              <a:t>4</a:t>
            </a:r>
            <a:r>
              <a:rPr lang="zh-CN" altLang="en-US" sz="3200">
                <a:solidFill>
                  <a:schemeClr val="accent2"/>
                </a:solidFill>
                <a:uFillTx/>
                <a:latin typeface="+mn-ea"/>
              </a:rPr>
              <a:t>定义材料参数</a:t>
            </a:r>
            <a:endParaRPr lang="zh-CN" altLang="en-US" sz="3200">
              <a:solidFill>
                <a:schemeClr val="accent2"/>
              </a:solidFill>
              <a:uFillTx/>
              <a:latin typeface="+mn-ea"/>
            </a:endParaRPr>
          </a:p>
          <a:p>
            <a:r>
              <a:rPr lang="en-US" altLang="zh-CN" sz="3200">
                <a:uFillTx/>
                <a:latin typeface="+mn-ea"/>
                <a:sym typeface="+mn-ea"/>
              </a:rPr>
              <a:t>ANSYS</a:t>
            </a:r>
            <a:r>
              <a:rPr lang="zh-CN" altLang="en-US" sz="3200">
                <a:solidFill>
                  <a:schemeClr val="accent2"/>
                </a:solidFill>
                <a:uFillTx/>
                <a:latin typeface="+mn-ea"/>
              </a:rPr>
              <a:t>主菜单</a:t>
            </a:r>
            <a:r>
              <a:rPr lang="en-US" altLang="zh-CN" sz="3200">
                <a:solidFill>
                  <a:schemeClr val="accent2"/>
                </a:solidFill>
                <a:uFillTx/>
                <a:latin typeface="+mn-ea"/>
              </a:rPr>
              <a:t>&gt;</a:t>
            </a:r>
            <a:r>
              <a:rPr lang="en-US" altLang="zh-CN" sz="3200">
                <a:uFillTx/>
                <a:latin typeface="+mn-ea"/>
                <a:sym typeface="+mn-ea"/>
              </a:rPr>
              <a:t>Preprocessor&gt;Material Props&gt;Material Models</a:t>
            </a:r>
            <a:endParaRPr lang="en-US" altLang="zh-CN" sz="3200">
              <a:uFillTx/>
              <a:latin typeface="+mn-ea"/>
              <a:sym typeface="+mn-ea"/>
            </a:endParaRPr>
          </a:p>
          <a:p>
            <a:r>
              <a:rPr lang="en-US" altLang="zh-CN" sz="3200">
                <a:uFillTx/>
                <a:latin typeface="+mn-ea"/>
                <a:sym typeface="+mn-ea"/>
              </a:rPr>
              <a:t> &gt;Structural&gt;Linear&gt;Elastic&gt;Isotropic&gt;inputEX:1.96e11,PRXY:0.3&gt;OK</a:t>
            </a:r>
            <a:endParaRPr lang="en-US" altLang="zh-CN" sz="3200">
              <a:solidFill>
                <a:schemeClr val="accent2"/>
              </a:solidFill>
              <a:uFillTx/>
              <a:latin typeface="+mn-ea"/>
            </a:endParaRPr>
          </a:p>
        </p:txBody>
      </p:sp>
      <p:pic>
        <p:nvPicPr>
          <p:cNvPr id="4" name="图片 3"/>
          <p:cNvPicPr>
            <a:picLocks noChangeAspect="1"/>
          </p:cNvPicPr>
          <p:nvPr/>
        </p:nvPicPr>
        <p:blipFill>
          <a:blip r:embed="rId1"/>
          <a:stretch>
            <a:fillRect/>
          </a:stretch>
        </p:blipFill>
        <p:spPr>
          <a:xfrm>
            <a:off x="8065770" y="709930"/>
            <a:ext cx="3147060" cy="312420"/>
          </a:xfrm>
          <a:prstGeom prst="rect">
            <a:avLst/>
          </a:prstGeom>
        </p:spPr>
      </p:pic>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normAutofit lnSpcReduction="10000"/>
          </a:bodyPr>
          <a:p>
            <a:r>
              <a:rPr lang="en-US" altLang="zh-CN"/>
              <a:t>5</a:t>
            </a:r>
            <a:r>
              <a:rPr lang="zh-CN" altLang="en-US"/>
              <a:t>生成几何模型</a:t>
            </a:r>
            <a:endParaRPr lang="zh-CN" altLang="en-US"/>
          </a:p>
          <a:p>
            <a:r>
              <a:rPr lang="zh-CN" altLang="en-US">
                <a:uFillTx/>
                <a:sym typeface="+mn-ea"/>
              </a:rPr>
              <a:t>将从</a:t>
            </a:r>
            <a:r>
              <a:rPr lang="en-US" altLang="zh-CN">
                <a:uFillTx/>
                <a:sym typeface="+mn-ea"/>
              </a:rPr>
              <a:t>CAD</a:t>
            </a:r>
            <a:r>
              <a:rPr lang="zh-CN" altLang="en-US">
                <a:uFillTx/>
                <a:sym typeface="+mn-ea"/>
              </a:rPr>
              <a:t>中建立的波纹管模型</a:t>
            </a:r>
            <a:endParaRPr lang="zh-CN" altLang="en-US">
              <a:uFillTx/>
              <a:sym typeface="+mn-ea"/>
            </a:endParaRPr>
          </a:p>
          <a:p>
            <a:r>
              <a:rPr lang="zh-CN" altLang="en-US">
                <a:uFillTx/>
                <a:sym typeface="+mn-ea"/>
              </a:rPr>
              <a:t>输出为</a:t>
            </a:r>
            <a:r>
              <a:rPr lang="en-US" altLang="zh-CN">
                <a:uFillTx/>
                <a:sym typeface="+mn-ea"/>
              </a:rPr>
              <a:t>sat</a:t>
            </a:r>
            <a:r>
              <a:rPr lang="zh-CN" altLang="en-US">
                <a:uFillTx/>
                <a:sym typeface="+mn-ea"/>
              </a:rPr>
              <a:t>文件，用</a:t>
            </a:r>
            <a:r>
              <a:rPr lang="en-US" altLang="zh-CN">
                <a:uFillTx/>
                <a:sym typeface="+mn-ea"/>
              </a:rPr>
              <a:t>ANSYS</a:t>
            </a:r>
            <a:r>
              <a:rPr lang="zh-CN" altLang="en-US">
                <a:uFillTx/>
                <a:sym typeface="+mn-ea"/>
              </a:rPr>
              <a:t>软件</a:t>
            </a:r>
            <a:endParaRPr lang="zh-CN" altLang="en-US">
              <a:uFillTx/>
              <a:sym typeface="+mn-ea"/>
            </a:endParaRPr>
          </a:p>
          <a:p>
            <a:r>
              <a:rPr lang="zh-CN" altLang="en-US">
                <a:uFillTx/>
                <a:sym typeface="+mn-ea"/>
              </a:rPr>
              <a:t>将其打开建立波纹管模型。</a:t>
            </a:r>
            <a:endParaRPr lang="zh-CN" altLang="en-US">
              <a:uFillTx/>
              <a:sym typeface="+mn-ea"/>
            </a:endParaRPr>
          </a:p>
          <a:p>
            <a:endParaRPr lang="zh-CN" altLang="en-US">
              <a:uFillTx/>
              <a:sym typeface="+mn-ea"/>
            </a:endParaRPr>
          </a:p>
        </p:txBody>
      </p:sp>
      <p:sp>
        <p:nvSpPr>
          <p:cNvPr id="5" name="文本框 4"/>
          <p:cNvSpPr txBox="1"/>
          <p:nvPr/>
        </p:nvSpPr>
        <p:spPr>
          <a:xfrm>
            <a:off x="7219950" y="5787390"/>
            <a:ext cx="3816985" cy="365760"/>
          </a:xfrm>
          <a:prstGeom prst="rect">
            <a:avLst/>
          </a:prstGeom>
          <a:noFill/>
        </p:spPr>
        <p:txBody>
          <a:bodyPr wrap="square" rtlCol="0">
            <a:spAutoFit/>
          </a:bodyPr>
          <a:p>
            <a:pPr algn="l"/>
            <a:r>
              <a:rPr lang="en-US" altLang="zh-CN">
                <a:uFillTx/>
                <a:sym typeface="+mn-ea"/>
              </a:rPr>
              <a:t>ANSYS</a:t>
            </a:r>
            <a:r>
              <a:rPr lang="zh-CN" altLang="en-US">
                <a:uFillTx/>
                <a:sym typeface="+mn-ea"/>
              </a:rPr>
              <a:t>中建立的几何模型图</a:t>
            </a:r>
            <a:endParaRPr lang="zh-CN" altLang="en-US">
              <a:uFillTx/>
              <a:sym typeface="+mn-ea"/>
            </a:endParaRPr>
          </a:p>
        </p:txBody>
      </p:sp>
      <p:pic>
        <p:nvPicPr>
          <p:cNvPr id="7" name="图片 6" descr="47"/>
          <p:cNvPicPr>
            <a:picLocks noChangeAspect="1"/>
          </p:cNvPicPr>
          <p:nvPr/>
        </p:nvPicPr>
        <p:blipFill>
          <a:blip r:embed="rId1"/>
          <a:stretch>
            <a:fillRect/>
          </a:stretch>
        </p:blipFill>
        <p:spPr>
          <a:xfrm>
            <a:off x="1175385" y="3509010"/>
            <a:ext cx="2628900" cy="1998345"/>
          </a:xfrm>
          <a:prstGeom prst="rect">
            <a:avLst/>
          </a:prstGeom>
        </p:spPr>
      </p:pic>
      <p:pic>
        <p:nvPicPr>
          <p:cNvPr id="8" name="图片 7" descr="56+4"/>
          <p:cNvPicPr>
            <a:picLocks noChangeAspect="1"/>
          </p:cNvPicPr>
          <p:nvPr/>
        </p:nvPicPr>
        <p:blipFill>
          <a:blip r:embed="rId2"/>
          <a:stretch>
            <a:fillRect/>
          </a:stretch>
        </p:blipFill>
        <p:spPr>
          <a:xfrm>
            <a:off x="5532120" y="1165860"/>
            <a:ext cx="6522720" cy="4498340"/>
          </a:xfrm>
          <a:prstGeom prst="rect">
            <a:avLst/>
          </a:prstGeom>
        </p:spPr>
      </p:pic>
      <p:sp>
        <p:nvSpPr>
          <p:cNvPr id="9" name="右箭头 8"/>
          <p:cNvSpPr/>
          <p:nvPr/>
        </p:nvSpPr>
        <p:spPr>
          <a:xfrm>
            <a:off x="4157980" y="4389755"/>
            <a:ext cx="979170" cy="485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1411605" y="5664835"/>
            <a:ext cx="2037080" cy="365760"/>
          </a:xfrm>
          <a:prstGeom prst="rect">
            <a:avLst/>
          </a:prstGeom>
          <a:noFill/>
        </p:spPr>
        <p:txBody>
          <a:bodyPr wrap="none" rtlCol="0">
            <a:spAutoFit/>
          </a:bodyPr>
          <a:p>
            <a:pPr algn="l"/>
            <a:r>
              <a:rPr lang="en-US" altLang="zh-CN">
                <a:uFillTx/>
                <a:sym typeface="+mn-ea"/>
              </a:rPr>
              <a:t>CAD</a:t>
            </a:r>
            <a:r>
              <a:rPr lang="zh-CN" altLang="en-US">
                <a:uFillTx/>
                <a:sym typeface="+mn-ea"/>
              </a:rPr>
              <a:t>中建立的模型</a:t>
            </a:r>
            <a:endParaRPr lang="zh-CN" altLang="en-US">
              <a:uFillTx/>
              <a:sym typeface="+mn-ea"/>
            </a:endParaRPr>
          </a:p>
        </p:txBody>
      </p:sp>
      <p:pic>
        <p:nvPicPr>
          <p:cNvPr id="6" name="图片 5"/>
          <p:cNvPicPr>
            <a:picLocks noChangeAspect="1"/>
          </p:cNvPicPr>
          <p:nvPr/>
        </p:nvPicPr>
        <p:blipFill>
          <a:blip r:embed="rId3"/>
          <a:stretch>
            <a:fillRect/>
          </a:stretch>
        </p:blipFill>
        <p:spPr>
          <a:xfrm>
            <a:off x="8106410" y="706755"/>
            <a:ext cx="3147060" cy="312420"/>
          </a:xfrm>
          <a:prstGeom prst="rect">
            <a:avLst/>
          </a:prstGeom>
        </p:spPr>
      </p:pic>
    </p:spTree>
    <p:custDataLst>
      <p:tags r:id="rId4"/>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en-US" altLang="zh-CN"/>
              <a:t>6</a:t>
            </a:r>
            <a:r>
              <a:rPr lang="zh-CN" altLang="en-US"/>
              <a:t>网格划分</a:t>
            </a:r>
            <a:endParaRPr lang="zh-CN" altLang="en-US"/>
          </a:p>
          <a:p>
            <a:r>
              <a:rPr lang="en-US" altLang="zh-CN">
                <a:sym typeface="+mn-ea"/>
              </a:rPr>
              <a:t>ANSYS</a:t>
            </a:r>
            <a:r>
              <a:rPr lang="zh-CN" altLang="en-US">
                <a:sym typeface="+mn-ea"/>
              </a:rPr>
              <a:t>主菜单</a:t>
            </a:r>
            <a:r>
              <a:rPr lang="en-US" altLang="zh-CN">
                <a:sym typeface="+mn-ea"/>
              </a:rPr>
              <a:t>&gt;</a:t>
            </a:r>
            <a:r>
              <a:rPr lang="en-US" altLang="zh-CN">
                <a:uFillTx/>
                <a:sym typeface="+mn-ea"/>
              </a:rPr>
              <a:t>Preprocessor</a:t>
            </a:r>
            <a:endParaRPr lang="en-US" altLang="zh-CN">
              <a:uFillTx/>
              <a:sym typeface="+mn-ea"/>
            </a:endParaRPr>
          </a:p>
          <a:p>
            <a:r>
              <a:rPr lang="en-US" altLang="zh-CN">
                <a:uFillTx/>
                <a:sym typeface="+mn-ea"/>
              </a:rPr>
              <a:t>&gt;Meshing&gt;Mesh Tool</a:t>
            </a:r>
            <a:endParaRPr lang="en-US" altLang="zh-CN">
              <a:uFillTx/>
              <a:sym typeface="+mn-ea"/>
            </a:endParaRPr>
          </a:p>
          <a:p>
            <a:r>
              <a:rPr lang="en-US" altLang="zh-CN">
                <a:uFillTx/>
                <a:sym typeface="+mn-ea"/>
              </a:rPr>
              <a:t>&gt;Smart Size:on(4)</a:t>
            </a:r>
            <a:endParaRPr lang="en-US" altLang="zh-CN">
              <a:uFillTx/>
              <a:sym typeface="+mn-ea"/>
            </a:endParaRPr>
          </a:p>
          <a:p>
            <a:r>
              <a:rPr lang="en-US" altLang="zh-CN">
                <a:uFillTx/>
                <a:sym typeface="+mn-ea"/>
              </a:rPr>
              <a:t>&gt;Shape:Hex/Wedge and Sweep</a:t>
            </a:r>
            <a:endParaRPr lang="en-US" altLang="zh-CN">
              <a:uFillTx/>
              <a:sym typeface="+mn-ea"/>
            </a:endParaRPr>
          </a:p>
          <a:p>
            <a:r>
              <a:rPr lang="en-US" altLang="zh-CN">
                <a:uFillTx/>
                <a:sym typeface="+mn-ea"/>
              </a:rPr>
              <a:t>&gt;Sweep&gt;Pick All&gt;Close.</a:t>
            </a:r>
            <a:r>
              <a:rPr lang="zh-CN" altLang="en-US">
                <a:uFillTx/>
                <a:sym typeface="+mn-ea"/>
              </a:rPr>
              <a:t>如图</a:t>
            </a:r>
            <a:endParaRPr lang="zh-CN" altLang="en-US">
              <a:uFillTx/>
              <a:sym typeface="+mn-ea"/>
            </a:endParaRPr>
          </a:p>
          <a:p>
            <a:endParaRPr lang="zh-CN" altLang="en-US"/>
          </a:p>
        </p:txBody>
      </p:sp>
      <p:sp>
        <p:nvSpPr>
          <p:cNvPr id="5" name="文本框 4"/>
          <p:cNvSpPr txBox="1"/>
          <p:nvPr/>
        </p:nvSpPr>
        <p:spPr>
          <a:xfrm>
            <a:off x="7321550" y="5675630"/>
            <a:ext cx="2274570" cy="365760"/>
          </a:xfrm>
          <a:prstGeom prst="rect">
            <a:avLst/>
          </a:prstGeom>
          <a:noFill/>
        </p:spPr>
        <p:txBody>
          <a:bodyPr wrap="square" rtlCol="0">
            <a:spAutoFit/>
          </a:bodyPr>
          <a:p>
            <a:pPr algn="l"/>
            <a:r>
              <a:rPr lang="zh-CN" altLang="en-US">
                <a:sym typeface="+mn-ea"/>
              </a:rPr>
              <a:t>波纹管有限元模型</a:t>
            </a:r>
            <a:endParaRPr lang="zh-CN" altLang="en-US">
              <a:sym typeface="+mn-ea"/>
            </a:endParaRPr>
          </a:p>
        </p:txBody>
      </p:sp>
      <p:pic>
        <p:nvPicPr>
          <p:cNvPr id="7" name="图片 6"/>
          <p:cNvPicPr>
            <a:picLocks noChangeAspect="1"/>
          </p:cNvPicPr>
          <p:nvPr/>
        </p:nvPicPr>
        <p:blipFill>
          <a:blip r:embed="rId1"/>
          <a:stretch>
            <a:fillRect/>
          </a:stretch>
        </p:blipFill>
        <p:spPr>
          <a:xfrm>
            <a:off x="8004175" y="624840"/>
            <a:ext cx="3147060" cy="312420"/>
          </a:xfrm>
          <a:prstGeom prst="rect">
            <a:avLst/>
          </a:prstGeom>
        </p:spPr>
      </p:pic>
      <p:pic>
        <p:nvPicPr>
          <p:cNvPr id="8" name="图片 7" descr="76"/>
          <p:cNvPicPr>
            <a:picLocks noChangeAspect="1"/>
          </p:cNvPicPr>
          <p:nvPr/>
        </p:nvPicPr>
        <p:blipFill>
          <a:blip r:embed="rId2"/>
          <a:stretch>
            <a:fillRect/>
          </a:stretch>
        </p:blipFill>
        <p:spPr>
          <a:xfrm>
            <a:off x="5710555" y="1103630"/>
            <a:ext cx="5793740" cy="4486910"/>
          </a:xfrm>
          <a:prstGeom prst="rect">
            <a:avLst/>
          </a:prstGeom>
        </p:spPr>
      </p:pic>
    </p:spTree>
    <p:custDataLst>
      <p:tags r:id="rId3"/>
    </p:custDataLst>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160414"/>
</p:tagLst>
</file>

<file path=ppt/tags/tag10.xml><?xml version="1.0" encoding="utf-8"?>
<p:tagLst xmlns:p="http://schemas.openxmlformats.org/presentationml/2006/main">
  <p:tag name="KSO_WM_BEAUTIFY_FLAG" val="#wm#"/>
  <p:tag name="KSO_WM_TEMPLATE_CATEGORY" val="custom"/>
  <p:tag name="KSO_WM_TEMPLATE_INDEX" val="160414"/>
</p:tagLst>
</file>

<file path=ppt/tags/tag11.xml><?xml version="1.0" encoding="utf-8"?>
<p:tagLst xmlns:p="http://schemas.openxmlformats.org/presentationml/2006/main">
  <p:tag name="KSO_WM_BEAUTIFY_FLAG" val="#wm#"/>
  <p:tag name="KSO_WM_TEMPLATE_CATEGORY" val="custom"/>
  <p:tag name="KSO_WM_TEMPLATE_INDEX" val="160414"/>
</p:tagLst>
</file>

<file path=ppt/tags/tag12.xml><?xml version="1.0" encoding="utf-8"?>
<p:tagLst xmlns:p="http://schemas.openxmlformats.org/presentationml/2006/main">
  <p:tag name="KSO_WM_BEAUTIFY_FLAG" val="#wm#"/>
  <p:tag name="KSO_WM_TEMPLATE_CATEGORY" val="custom"/>
  <p:tag name="KSO_WM_TEMPLATE_INDEX" val="160414"/>
</p:tagLst>
</file>

<file path=ppt/tags/tag13.xml><?xml version="1.0" encoding="utf-8"?>
<p:tagLst xmlns:p="http://schemas.openxmlformats.org/presentationml/2006/main">
  <p:tag name="KSO_WM_BEAUTIFY_FLAG" val="#wm#"/>
  <p:tag name="KSO_WM_TEMPLATE_CATEGORY" val="custom"/>
  <p:tag name="KSO_WM_TEMPLATE_INDEX" val="160414"/>
</p:tagLst>
</file>

<file path=ppt/tags/tag14.xml><?xml version="1.0" encoding="utf-8"?>
<p:tagLst xmlns:p="http://schemas.openxmlformats.org/presentationml/2006/main">
  <p:tag name="KSO_WM_BEAUTIFY_FLAG" val="#wm#"/>
  <p:tag name="KSO_WM_TEMPLATE_CATEGORY" val="custom"/>
  <p:tag name="KSO_WM_TEMPLATE_INDEX" val="160414"/>
</p:tagLst>
</file>

<file path=ppt/tags/tag15.xml><?xml version="1.0" encoding="utf-8"?>
<p:tagLst xmlns:p="http://schemas.openxmlformats.org/presentationml/2006/main">
  <p:tag name="KSO_WM_BEAUTIFY_FLAG" val="#wm#"/>
  <p:tag name="KSO_WM_TEMPLATE_CATEGORY" val="custom"/>
  <p:tag name="KSO_WM_TEMPLATE_INDEX" val="160414"/>
</p:tagLst>
</file>

<file path=ppt/tags/tag16.xml><?xml version="1.0" encoding="utf-8"?>
<p:tagLst xmlns:p="http://schemas.openxmlformats.org/presentationml/2006/main">
  <p:tag name="KSO_WM_BEAUTIFY_FLAG" val="#wm#"/>
  <p:tag name="KSO_WM_TEMPLATE_CATEGORY" val="custom"/>
  <p:tag name="KSO_WM_TEMPLATE_INDEX" val="160414"/>
</p:tagLst>
</file>

<file path=ppt/tags/tag17.xml><?xml version="1.0" encoding="utf-8"?>
<p:tagLst xmlns:p="http://schemas.openxmlformats.org/presentationml/2006/main">
  <p:tag name="KSO_WM_BEAUTIFY_FLAG" val="#wm#"/>
  <p:tag name="KSO_WM_TEMPLATE_CATEGORY" val="custom"/>
  <p:tag name="KSO_WM_TEMPLATE_INDEX" val="160414"/>
</p:tagLst>
</file>

<file path=ppt/tags/tag18.xml><?xml version="1.0" encoding="utf-8"?>
<p:tagLst xmlns:p="http://schemas.openxmlformats.org/presentationml/2006/main">
  <p:tag name="KSO_WM_BEAUTIFY_FLAG" val="#wm#"/>
  <p:tag name="KSO_WM_TEMPLATE_CATEGORY" val="custom"/>
  <p:tag name="KSO_WM_TEMPLATE_INDEX" val="160414"/>
</p:tagLst>
</file>

<file path=ppt/tags/tag19.xml><?xml version="1.0" encoding="utf-8"?>
<p:tagLst xmlns:p="http://schemas.openxmlformats.org/presentationml/2006/main">
  <p:tag name="KSO_WM_BEAUTIFY_FLAG" val="#wm#"/>
  <p:tag name="KSO_WM_TEMPLATE_CATEGORY" val="custom"/>
  <p:tag name="KSO_WM_TEMPLATE_INDEX" val="160414"/>
</p:tagLst>
</file>

<file path=ppt/tags/tag2.xml><?xml version="1.0" encoding="utf-8"?>
<p:tagLst xmlns:p="http://schemas.openxmlformats.org/presentationml/2006/main">
  <p:tag name="KSO_WM_TAG_VERSION" val="1.0"/>
  <p:tag name="KSO_WM_TEMPLATE_CATEGORY" val="custom"/>
  <p:tag name="KSO_WM_TEMPLATE_INDEX" val="160414"/>
</p:tagLst>
</file>

<file path=ppt/tags/tag20.xml><?xml version="1.0" encoding="utf-8"?>
<p:tagLst xmlns:p="http://schemas.openxmlformats.org/presentationml/2006/main">
  <p:tag name="KSO_WM_BEAUTIFY_FLAG" val="#wm#"/>
  <p:tag name="KSO_WM_TEMPLATE_CATEGORY" val="custom"/>
  <p:tag name="KSO_WM_TEMPLATE_INDEX" val="160414"/>
</p:tagLst>
</file>

<file path=ppt/tags/tag21.xml><?xml version="1.0" encoding="utf-8"?>
<p:tagLst xmlns:p="http://schemas.openxmlformats.org/presentationml/2006/main">
  <p:tag name="KSO_WM_TAG_VERSION" val="1.0"/>
  <p:tag name="KSO_WM_BEAUTIFY_FLAG" val="#wm#"/>
  <p:tag name="KSO_WM_UNIT_TYPE" val="i"/>
  <p:tag name="KSO_WM_UNIT_ID" val="custom160414_30*i*0"/>
  <p:tag name="KSO_WM_TEMPLATE_CATEGORY" val="custom"/>
  <p:tag name="KSO_WM_TEMPLATE_INDEX" val="160414"/>
  <p:tag name="KSO_WM_UNIT_INDEX" val="0"/>
</p:tagLst>
</file>

<file path=ppt/tags/tag22.xml><?xml version="1.0" encoding="utf-8"?>
<p:tagLst xmlns:p="http://schemas.openxmlformats.org/presentationml/2006/main">
  <p:tag name="KSO_WM_TEMPLATE_CATEGORY" val="custom"/>
  <p:tag name="KSO_WM_TEMPLATE_INDEX" val="160414"/>
  <p:tag name="KSO_WM_TAG_VERSION" val="1.0"/>
  <p:tag name="KSO_WM_SLIDE_ID" val="custom160414_30"/>
  <p:tag name="KSO_WM_SLIDE_INDEX" val="30"/>
  <p:tag name="KSO_WM_SLIDE_ITEM_CNT" val="0"/>
  <p:tag name="KSO_WM_SLIDE_TYPE" val="endPage"/>
  <p:tag name="KSO_WM_BEAUTIFY_FLAG" val="#wm#"/>
</p:tagLst>
</file>

<file path=ppt/tags/tag3.xml><?xml version="1.0" encoding="utf-8"?>
<p:tagLst xmlns:p="http://schemas.openxmlformats.org/presentationml/2006/main">
  <p:tag name="KSO_WM_TEMPLATE_THUMBS_INDEX" val="1、9、12、13、16、17、22、29、30"/>
  <p:tag name="KSO_WM_TEMPLATE_CATEGORY" val="custom"/>
  <p:tag name="KSO_WM_TEMPLATE_INDEX" val="160414"/>
  <p:tag name="KSO_WM_TAG_VERSION" val="1.0"/>
  <p:tag name="KSO_WM_SLIDE_ID" val="custom160414_1"/>
  <p:tag name="KSO_WM_SLIDE_INDEX" val="1"/>
  <p:tag name="KSO_WM_SLIDE_ITEM_CNT" val="2"/>
  <p:tag name="KSO_WM_SLIDE_LAYOUT" val="a_b"/>
  <p:tag name="KSO_WM_SLIDE_LAYOUT_CNT" val="1_1"/>
  <p:tag name="KSO_WM_SLIDE_TYPE" val="title"/>
  <p:tag name="KSO_WM_BEAUTIFY_FLAG" val="#wm#"/>
</p:tagLst>
</file>

<file path=ppt/tags/tag4.xml><?xml version="1.0" encoding="utf-8"?>
<p:tagLst xmlns:p="http://schemas.openxmlformats.org/presentationml/2006/main">
  <p:tag name="KSO_WM_BEAUTIFY_FLAG" val="#wm#"/>
  <p:tag name="KSO_WM_TEMPLATE_CATEGORY" val="custom"/>
  <p:tag name="KSO_WM_TEMPLATE_INDEX" val="160414"/>
</p:tagLst>
</file>

<file path=ppt/tags/tag5.xml><?xml version="1.0" encoding="utf-8"?>
<p:tagLst xmlns:p="http://schemas.openxmlformats.org/presentationml/2006/main">
  <p:tag name="KSO_WM_BEAUTIFY_FLAG" val="#wm#"/>
  <p:tag name="KSO_WM_TEMPLATE_CATEGORY" val="custom"/>
  <p:tag name="KSO_WM_TEMPLATE_INDEX" val="160414"/>
</p:tagLst>
</file>

<file path=ppt/tags/tag6.xml><?xml version="1.0" encoding="utf-8"?>
<p:tagLst xmlns:p="http://schemas.openxmlformats.org/presentationml/2006/main">
  <p:tag name="KSO_WM_BEAUTIFY_FLAG" val="#wm#"/>
  <p:tag name="KSO_WM_TEMPLATE_CATEGORY" val="custom"/>
  <p:tag name="KSO_WM_TEMPLATE_INDEX" val="160414"/>
</p:tagLst>
</file>

<file path=ppt/tags/tag7.xml><?xml version="1.0" encoding="utf-8"?>
<p:tagLst xmlns:p="http://schemas.openxmlformats.org/presentationml/2006/main">
  <p:tag name="KSO_WM_BEAUTIFY_FLAG" val="#wm#"/>
  <p:tag name="KSO_WM_TEMPLATE_CATEGORY" val="custom"/>
  <p:tag name="KSO_WM_TEMPLATE_INDEX" val="160414"/>
</p:tagLst>
</file>

<file path=ppt/tags/tag8.xml><?xml version="1.0" encoding="utf-8"?>
<p:tagLst xmlns:p="http://schemas.openxmlformats.org/presentationml/2006/main">
  <p:tag name="KSO_WM_BEAUTIFY_FLAG" val="#wm#"/>
  <p:tag name="KSO_WM_TEMPLATE_CATEGORY" val="custom"/>
  <p:tag name="KSO_WM_TEMPLATE_INDEX" val="160414"/>
</p:tagLst>
</file>

<file path=ppt/tags/tag9.xml><?xml version="1.0" encoding="utf-8"?>
<p:tagLst xmlns:p="http://schemas.openxmlformats.org/presentationml/2006/main">
  <p:tag name="KSO_WM_BEAUTIFY_FLAG" val="#wm#"/>
  <p:tag name="KSO_WM_TEMPLATE_CATEGORY" val="custom"/>
  <p:tag name="KSO_WM_TEMPLATE_INDEX" val="160414"/>
</p:tagLst>
</file>

<file path=ppt/theme/theme1.xml><?xml version="1.0" encoding="utf-8"?>
<a:theme xmlns:a="http://schemas.openxmlformats.org/drawingml/2006/main" name="A000120140530A76PPBG">
  <a:themeElements>
    <a:clrScheme name="160126.126">
      <a:dk1>
        <a:srgbClr val="47494B"/>
      </a:dk1>
      <a:lt1>
        <a:srgbClr val="FFFFFF"/>
      </a:lt1>
      <a:dk2>
        <a:srgbClr val="454749"/>
      </a:dk2>
      <a:lt2>
        <a:srgbClr val="FFFFFF"/>
      </a:lt2>
      <a:accent1>
        <a:srgbClr val="A67653"/>
      </a:accent1>
      <a:accent2>
        <a:srgbClr val="876D5F"/>
      </a:accent2>
      <a:accent3>
        <a:srgbClr val="C7645E"/>
      </a:accent3>
      <a:accent4>
        <a:srgbClr val="AE8BA0"/>
      </a:accent4>
      <a:accent5>
        <a:srgbClr val="84ADE4"/>
      </a:accent5>
      <a:accent6>
        <a:srgbClr val="FFC000"/>
      </a:accent6>
      <a:hlink>
        <a:srgbClr val="00B0F0"/>
      </a:hlink>
      <a:folHlink>
        <a:srgbClr val="AFB2B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3538</Words>
  <Application>WPS 演示</Application>
  <PresentationFormat>宽屏</PresentationFormat>
  <Paragraphs>138</Paragraphs>
  <Slides>19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宋体</vt:lpstr>
      <vt:lpstr>Wingdings</vt:lpstr>
      <vt:lpstr>Broadway BT</vt:lpstr>
      <vt:lpstr>汉仪丫丫体简</vt:lpstr>
      <vt:lpstr>Verdana</vt:lpstr>
      <vt:lpstr>黑体</vt:lpstr>
      <vt:lpstr>Stencil Std</vt:lpstr>
      <vt:lpstr>微软雅黑</vt:lpstr>
      <vt:lpstr>Calibri</vt:lpstr>
      <vt:lpstr>Broadway</vt:lpstr>
      <vt:lpstr>Stencil</vt:lpstr>
      <vt:lpstr>A000120140530A76PPBG</vt:lpstr>
      <vt:lpstr>PowerPoint 演示文稿</vt:lpstr>
      <vt:lpstr>汇报提纲 </vt:lpstr>
      <vt:lpstr>一、课题意义（简介）</vt:lpstr>
      <vt:lpstr>二、研究方法、手段、内容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三、研究结果</vt:lpstr>
      <vt:lpstr>PowerPoint 演示文稿</vt:lpstr>
      <vt:lpstr>PowerPoint 演示文稿</vt:lpstr>
      <vt:lpstr>PowerPoint 演示文稿</vt:lpstr>
      <vt:lpstr>四、结论</vt:lpstr>
      <vt:lpstr>五、参考文献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hqy</dc:creator>
  <cp:lastModifiedBy>hqy</cp:lastModifiedBy>
  <cp:revision>30</cp:revision>
  <dcterms:created xsi:type="dcterms:W3CDTF">2017-04-14T12:29:00Z</dcterms:created>
  <dcterms:modified xsi:type="dcterms:W3CDTF">2017-05-26T07:59:57Z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